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71" r:id="rId3"/>
    <p:sldId id="273" r:id="rId4"/>
    <p:sldId id="274" r:id="rId5"/>
    <p:sldId id="275" r:id="rId6"/>
    <p:sldId id="276" r:id="rId7"/>
    <p:sldId id="277" r:id="rId8"/>
    <p:sldId id="263" r:id="rId9"/>
    <p:sldId id="264" r:id="rId10"/>
    <p:sldId id="257" r:id="rId11"/>
    <p:sldId id="268" r:id="rId12"/>
    <p:sldId id="269" r:id="rId13"/>
    <p:sldId id="280" r:id="rId14"/>
    <p:sldId id="258" r:id="rId15"/>
    <p:sldId id="259" r:id="rId16"/>
    <p:sldId id="260" r:id="rId17"/>
    <p:sldId id="261" r:id="rId18"/>
    <p:sldId id="262" r:id="rId19"/>
    <p:sldId id="278" r:id="rId20"/>
    <p:sldId id="279" r:id="rId21"/>
    <p:sldId id="265" r:id="rId22"/>
    <p:sldId id="266" r:id="rId23"/>
    <p:sldId id="267" r:id="rId24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Open Sans Bold" panose="020B0806030504020204" pitchFamily="34" charset="0"/>
      <p:regular r:id="rId30"/>
      <p:bold r:id="rId31"/>
    </p:embeddedFont>
    <p:embeddedFont>
      <p:font typeface="Poppins" pitchFamily="2" charset="77"/>
      <p:regular r:id="rId32"/>
      <p:bold r:id="rId33"/>
      <p:italic r:id="rId34"/>
      <p:boldItalic r:id="rId35"/>
    </p:embeddedFont>
    <p:embeddedFont>
      <p:font typeface="Poppins Bold" pitchFamily="2" charset="77"/>
      <p:regular r:id="rId36"/>
      <p:bold r:id="rId37"/>
    </p:embeddedFont>
    <p:embeddedFont>
      <p:font typeface="Poppins Medium" panose="020B0604020202020204" pitchFamily="34" charset="0"/>
      <p:regular r:id="rId38"/>
      <p:italic r:id="rId39"/>
    </p:embeddedFont>
    <p:embeddedFont>
      <p:font typeface="Poppins Semi-Bold" pitchFamily="2" charset="77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26" autoAdjust="0"/>
  </p:normalViewPr>
  <p:slideViewPr>
    <p:cSldViewPr>
      <p:cViewPr>
        <p:scale>
          <a:sx n="69" d="100"/>
          <a:sy n="69" d="100"/>
        </p:scale>
        <p:origin x="1344" y="6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4158FB-B5C5-FB4A-95D9-FDF2FBD43D1B}" type="datetimeFigureOut">
              <a:rPr lang="it-IT" smtClean="0"/>
              <a:t>12/02/25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C6C2A-9F1D-F04E-96FD-CEF3F9753D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4785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6C2A-9F1D-F04E-96FD-CEF3F9753D6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1028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svg"/><Relationship Id="rId7" Type="http://schemas.openxmlformats.org/officeDocument/2006/relationships/image" Target="../media/image3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7.svg"/><Relationship Id="rId7" Type="http://schemas.openxmlformats.org/officeDocument/2006/relationships/image" Target="../media/image19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creativecommons.org/licenses/by-nc/4.0/" TargetMode="Externa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4.svg"/><Relationship Id="rId7" Type="http://schemas.openxmlformats.org/officeDocument/2006/relationships/image" Target="../media/image29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18" Type="http://schemas.openxmlformats.org/officeDocument/2006/relationships/image" Target="../media/image59.png"/><Relationship Id="rId3" Type="http://schemas.openxmlformats.org/officeDocument/2006/relationships/image" Target="../media/image46.svg"/><Relationship Id="rId21" Type="http://schemas.openxmlformats.org/officeDocument/2006/relationships/image" Target="../media/image62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17" Type="http://schemas.openxmlformats.org/officeDocument/2006/relationships/image" Target="../media/image35.svg"/><Relationship Id="rId2" Type="http://schemas.openxmlformats.org/officeDocument/2006/relationships/image" Target="../media/image45.png"/><Relationship Id="rId16" Type="http://schemas.openxmlformats.org/officeDocument/2006/relationships/image" Target="../media/image34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5" Type="http://schemas.openxmlformats.org/officeDocument/2006/relationships/image" Target="../media/image58.svg"/><Relationship Id="rId23" Type="http://schemas.openxmlformats.org/officeDocument/2006/relationships/image" Target="../media/image64.svg"/><Relationship Id="rId10" Type="http://schemas.openxmlformats.org/officeDocument/2006/relationships/image" Target="../media/image53.png"/><Relationship Id="rId19" Type="http://schemas.openxmlformats.org/officeDocument/2006/relationships/image" Target="../media/image60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Relationship Id="rId22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2.xml"/><Relationship Id="rId7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slide" Target="slide2.xml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36285" y="-2748902"/>
            <a:ext cx="15970048" cy="16028332"/>
          </a:xfrm>
          <a:custGeom>
            <a:avLst/>
            <a:gdLst/>
            <a:ahLst/>
            <a:cxnLst/>
            <a:rect l="l" t="t" r="r" b="b"/>
            <a:pathLst>
              <a:path w="15970048" h="16028332">
                <a:moveTo>
                  <a:pt x="0" y="0"/>
                </a:moveTo>
                <a:lnTo>
                  <a:pt x="15970048" y="0"/>
                </a:lnTo>
                <a:lnTo>
                  <a:pt x="15970048" y="16028332"/>
                </a:lnTo>
                <a:lnTo>
                  <a:pt x="0" y="16028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14304" y="3148101"/>
            <a:ext cx="14722687" cy="249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81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Emulating NXP S32K3X8EVB in QEMU &amp; Porting </a:t>
            </a:r>
            <a:r>
              <a:rPr lang="en-US" sz="8100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FreeRTOS</a:t>
            </a:r>
            <a:r>
              <a:rPr lang="en-US" sz="81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4304" y="5811128"/>
            <a:ext cx="14722687" cy="75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CAOS Project Report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4304" y="8787550"/>
            <a:ext cx="4386301" cy="424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February 18</a:t>
            </a:r>
            <a:r>
              <a:rPr lang="en-US" sz="2400" b="1" baseline="30000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</a:t>
            </a:r>
            <a:r>
              <a:rPr lang="en-US" sz="24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63017" y="1346172"/>
            <a:ext cx="5675176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0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Politecnico</a:t>
            </a:r>
            <a:r>
              <a:rPr lang="en-US" sz="30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di Torino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9085F834-6A0A-171D-6662-78B43877E1FF}"/>
              </a:ext>
            </a:extLst>
          </p:cNvPr>
          <p:cNvSpPr txBox="1"/>
          <p:nvPr/>
        </p:nvSpPr>
        <p:spPr>
          <a:xfrm>
            <a:off x="1114304" y="6731734"/>
            <a:ext cx="11416166" cy="382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Group 18 – Bertolami Carmel, </a:t>
            </a:r>
            <a:r>
              <a:rPr lang="en-US" sz="2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Frigo</a:t>
            </a: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Matteo, </a:t>
            </a:r>
            <a:r>
              <a:rPr lang="en-US" sz="2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Simoncini</a:t>
            </a: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Marco, Soldera Marco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DFCA8FE-7115-BFB6-99C5-2AFA50118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04" y="929635"/>
            <a:ext cx="1359739" cy="1269089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8D021632-BEF2-2A7B-47E6-9A13186AD100}"/>
              </a:ext>
            </a:extLst>
          </p:cNvPr>
          <p:cNvGrpSpPr/>
          <p:nvPr/>
        </p:nvGrpSpPr>
        <p:grpSpPr>
          <a:xfrm>
            <a:off x="8610600" y="9334500"/>
            <a:ext cx="9484639" cy="754809"/>
            <a:chOff x="8610600" y="9334500"/>
            <a:chExt cx="9484639" cy="754809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C6F0C1F2-A96D-5782-D7BF-8EF7EDDF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6514" y="9334500"/>
              <a:ext cx="808725" cy="754809"/>
            </a:xfrm>
            <a:prstGeom prst="rect">
              <a:avLst/>
            </a:prstGeom>
          </p:spPr>
        </p:pic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6FEFD070-DBC5-DC8D-5F26-5B44E09006B1}"/>
                </a:ext>
              </a:extLst>
            </p:cNvPr>
            <p:cNvSpPr txBox="1"/>
            <p:nvPr/>
          </p:nvSpPr>
          <p:spPr>
            <a:xfrm>
              <a:off x="8610600" y="9527405"/>
              <a:ext cx="8421630" cy="36356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r">
                <a:lnSpc>
                  <a:spcPts val="3080"/>
                </a:lnSpc>
              </a:pPr>
              <a:r>
                <a:rPr lang="it-IT" sz="1600" dirty="0"/>
                <a:t>© CAOS Group 18 2024/2025, </a:t>
              </a:r>
              <a:r>
                <a:rPr lang="it-IT" sz="1600" dirty="0" err="1"/>
                <a:t>licensed</a:t>
              </a:r>
              <a:r>
                <a:rPr lang="it-IT" sz="1600" dirty="0"/>
                <a:t> under CC BY-NC 4.0 (</a:t>
              </a:r>
              <a:r>
                <a:rPr lang="it-IT" sz="1600" dirty="0" err="1"/>
                <a:t>view</a:t>
              </a:r>
              <a:r>
                <a:rPr lang="it-IT" sz="1600" dirty="0"/>
                <a:t> </a:t>
              </a:r>
              <a:r>
                <a:rPr lang="it-IT" sz="1600" dirty="0">
                  <a:hlinkClick r:id="rId5" action="ppaction://hlinksldjump"/>
                </a:rPr>
                <a:t>slide 2</a:t>
              </a:r>
              <a:r>
                <a:rPr lang="it-IT" sz="1600" dirty="0"/>
                <a:t>)</a:t>
              </a:r>
              <a:endParaRPr lang="en-US" sz="1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0630" y="205740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344634" y="5696545"/>
            <a:ext cx="4967028" cy="5144756"/>
          </a:xfrm>
          <a:custGeom>
            <a:avLst/>
            <a:gdLst/>
            <a:ahLst/>
            <a:cxnLst/>
            <a:rect l="l" t="t" r="r" b="b"/>
            <a:pathLst>
              <a:path w="4967028" h="5144756">
                <a:moveTo>
                  <a:pt x="0" y="0"/>
                </a:moveTo>
                <a:lnTo>
                  <a:pt x="4967028" y="0"/>
                </a:lnTo>
                <a:lnTo>
                  <a:pt x="4967028" y="5144757"/>
                </a:lnTo>
                <a:lnTo>
                  <a:pt x="0" y="5144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8380302" y="2335446"/>
            <a:ext cx="0" cy="5933478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9619075" y="1711469"/>
            <a:ext cx="1144854" cy="1652676"/>
          </a:xfrm>
          <a:custGeom>
            <a:avLst/>
            <a:gdLst/>
            <a:ahLst/>
            <a:cxnLst/>
            <a:rect l="l" t="t" r="r" b="b"/>
            <a:pathLst>
              <a:path w="1144854" h="1652676">
                <a:moveTo>
                  <a:pt x="0" y="0"/>
                </a:moveTo>
                <a:lnTo>
                  <a:pt x="1144853" y="0"/>
                </a:lnTo>
                <a:lnTo>
                  <a:pt x="1144853" y="1652677"/>
                </a:lnTo>
                <a:lnTo>
                  <a:pt x="0" y="1652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14362" y="2279829"/>
            <a:ext cx="6543636" cy="2532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r>
              <a:rPr lang="en-US" sz="7500" b="1" u="none" strike="noStrike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 &amp;</a:t>
            </a:r>
          </a:p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r>
              <a:rPr lang="en-US" sz="7500" b="1" u="none" strike="noStrike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19075" y="3444426"/>
            <a:ext cx="5857077" cy="151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Siamo un'azienda che mira all'innovazione e al perfezionamento.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19075" y="6144086"/>
            <a:ext cx="7106919" cy="2829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8"/>
              </a:lnSpc>
            </a:pPr>
            <a:r>
              <a:rPr lang="en-US" sz="2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 nostra missione è creare soluzioni uniche che cambieranno il mondo in meglio. Riuniamo talentuosi professionisti desiderosi di raggiungere nuove vette nei nostri settori di attività. Il nostro obiettivo è essere un'ispirazione per gli altri e lasciare un segno nella storia. Benvenuti nel mondo della nostra azienda, dove ogni giorno è un'opportunità per superarsi!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11C78243-41BC-60EA-B59E-C5C9D1781653}"/>
              </a:ext>
            </a:extLst>
          </p:cNvPr>
          <p:cNvGrpSpPr/>
          <p:nvPr/>
        </p:nvGrpSpPr>
        <p:grpSpPr>
          <a:xfrm>
            <a:off x="8610600" y="9334500"/>
            <a:ext cx="9484639" cy="754809"/>
            <a:chOff x="8610600" y="9334500"/>
            <a:chExt cx="9484639" cy="754809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BFD30E1-6EDB-F90D-9D25-2BA535058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6514" y="9334500"/>
              <a:ext cx="808725" cy="754809"/>
            </a:xfrm>
            <a:prstGeom prst="rect">
              <a:avLst/>
            </a:prstGeom>
          </p:spPr>
        </p:pic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DE48BE87-0147-8C1F-A36B-E17F1F58A9DD}"/>
                </a:ext>
              </a:extLst>
            </p:cNvPr>
            <p:cNvSpPr txBox="1"/>
            <p:nvPr/>
          </p:nvSpPr>
          <p:spPr>
            <a:xfrm>
              <a:off x="8610600" y="9527405"/>
              <a:ext cx="8421630" cy="36356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r">
                <a:lnSpc>
                  <a:spcPts val="3080"/>
                </a:lnSpc>
              </a:pPr>
              <a:r>
                <a:rPr lang="it-IT" sz="1600" dirty="0"/>
                <a:t>© CAOS Group 18 2024/2025, </a:t>
              </a:r>
              <a:r>
                <a:rPr lang="it-IT" sz="1600" dirty="0" err="1"/>
                <a:t>licensed</a:t>
              </a:r>
              <a:r>
                <a:rPr lang="it-IT" sz="1600" dirty="0"/>
                <a:t> under CC BY-NC 4.0 (</a:t>
              </a:r>
              <a:r>
                <a:rPr lang="it-IT" sz="1600" dirty="0" err="1"/>
                <a:t>view</a:t>
              </a:r>
              <a:r>
                <a:rPr lang="it-IT" sz="1600" dirty="0"/>
                <a:t> </a:t>
              </a:r>
              <a:r>
                <a:rPr lang="it-IT" sz="1600" dirty="0">
                  <a:hlinkClick r:id="rId7" action="ppaction://hlinksldjump"/>
                </a:rPr>
                <a:t>slide 2</a:t>
              </a:r>
              <a:r>
                <a:rPr lang="it-IT" sz="1600" dirty="0"/>
                <a:t>)</a:t>
              </a:r>
              <a:endParaRPr lang="en-US" sz="1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15707" y="3717926"/>
            <a:ext cx="11399213" cy="134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11336285" y="-2748902"/>
            <a:ext cx="15970048" cy="16028332"/>
          </a:xfrm>
          <a:custGeom>
            <a:avLst/>
            <a:gdLst/>
            <a:ahLst/>
            <a:cxnLst/>
            <a:rect l="l" t="t" r="r" b="b"/>
            <a:pathLst>
              <a:path w="15970048" h="16028332">
                <a:moveTo>
                  <a:pt x="0" y="0"/>
                </a:moveTo>
                <a:lnTo>
                  <a:pt x="15970048" y="0"/>
                </a:lnTo>
                <a:lnTo>
                  <a:pt x="15970048" y="16028332"/>
                </a:lnTo>
                <a:lnTo>
                  <a:pt x="0" y="16028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98754" y="8584216"/>
            <a:ext cx="11416166" cy="382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Group 18 – Bertolami Carmelo, </a:t>
            </a:r>
            <a:r>
              <a:rPr lang="en-US" sz="2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Frigo</a:t>
            </a: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Matteo, </a:t>
            </a:r>
            <a:r>
              <a:rPr lang="en-US" sz="2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Simoncini</a:t>
            </a: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Marco, Soldera Marco</a:t>
            </a:r>
          </a:p>
        </p:txBody>
      </p:sp>
      <p:sp>
        <p:nvSpPr>
          <p:cNvPr id="8" name="AutoShape 8"/>
          <p:cNvSpPr/>
          <p:nvPr/>
        </p:nvSpPr>
        <p:spPr>
          <a:xfrm flipH="1">
            <a:off x="1598754" y="7823370"/>
            <a:ext cx="9071559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35226D75-0D5A-92C9-1CB3-526A5440803D}"/>
              </a:ext>
            </a:extLst>
          </p:cNvPr>
          <p:cNvGrpSpPr/>
          <p:nvPr/>
        </p:nvGrpSpPr>
        <p:grpSpPr>
          <a:xfrm>
            <a:off x="8610600" y="9334500"/>
            <a:ext cx="9484639" cy="754809"/>
            <a:chOff x="8610600" y="9334500"/>
            <a:chExt cx="9484639" cy="754809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FEB90780-1867-5E55-7154-056D07409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6514" y="9334500"/>
              <a:ext cx="808725" cy="754809"/>
            </a:xfrm>
            <a:prstGeom prst="rect">
              <a:avLst/>
            </a:prstGeom>
          </p:spPr>
        </p:pic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5CA0966C-F6A3-6443-7719-E6C150824502}"/>
                </a:ext>
              </a:extLst>
            </p:cNvPr>
            <p:cNvSpPr txBox="1"/>
            <p:nvPr/>
          </p:nvSpPr>
          <p:spPr>
            <a:xfrm>
              <a:off x="8610600" y="9527405"/>
              <a:ext cx="8421630" cy="36356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r">
                <a:lnSpc>
                  <a:spcPts val="3080"/>
                </a:lnSpc>
              </a:pPr>
              <a:r>
                <a:rPr lang="it-IT" sz="1600" dirty="0"/>
                <a:t>© CAOS Group 18 2024/2025, </a:t>
              </a:r>
              <a:r>
                <a:rPr lang="it-IT" sz="1600" dirty="0" err="1"/>
                <a:t>licensed</a:t>
              </a:r>
              <a:r>
                <a:rPr lang="it-IT" sz="1600" dirty="0"/>
                <a:t> under CC BY-NC 4.0 (</a:t>
              </a:r>
              <a:r>
                <a:rPr lang="it-IT" sz="1600" dirty="0" err="1"/>
                <a:t>view</a:t>
              </a:r>
              <a:r>
                <a:rPr lang="it-IT" sz="1600" dirty="0"/>
                <a:t> </a:t>
              </a:r>
              <a:r>
                <a:rPr lang="it-IT" sz="1600" dirty="0">
                  <a:hlinkClick r:id="rId5" action="ppaction://hlinksldjump"/>
                </a:rPr>
                <a:t>slide 2</a:t>
              </a:r>
              <a:r>
                <a:rPr lang="it-IT" sz="1600" dirty="0"/>
                <a:t>)</a:t>
              </a:r>
              <a:endParaRPr lang="en-US" sz="1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3" name="TextBox 4">
            <a:extLst>
              <a:ext uri="{FF2B5EF4-FFF2-40B4-BE49-F238E27FC236}">
                <a16:creationId xmlns:a16="http://schemas.microsoft.com/office/drawing/2014/main" id="{95E70BAA-C753-580E-4C4F-ED1A60D979E6}"/>
              </a:ext>
            </a:extLst>
          </p:cNvPr>
          <p:cNvSpPr txBox="1"/>
          <p:nvPr/>
        </p:nvSpPr>
        <p:spPr>
          <a:xfrm>
            <a:off x="1598754" y="4874208"/>
            <a:ext cx="14722687" cy="70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3300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Available for any question…</a:t>
            </a:r>
          </a:p>
        </p:txBody>
      </p:sp>
    </p:spTree>
    <p:extLst>
      <p:ext uri="{BB962C8B-B14F-4D97-AF65-F5344CB8AC3E}">
        <p14:creationId xmlns:p14="http://schemas.microsoft.com/office/powerpoint/2010/main" val="331182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36285" y="-2748902"/>
            <a:ext cx="15970048" cy="16028332"/>
          </a:xfrm>
          <a:custGeom>
            <a:avLst/>
            <a:gdLst/>
            <a:ahLst/>
            <a:cxnLst/>
            <a:rect l="l" t="t" r="r" b="b"/>
            <a:pathLst>
              <a:path w="15970048" h="16028332">
                <a:moveTo>
                  <a:pt x="0" y="0"/>
                </a:moveTo>
                <a:lnTo>
                  <a:pt x="15970048" y="0"/>
                </a:lnTo>
                <a:lnTo>
                  <a:pt x="15970048" y="16028332"/>
                </a:lnTo>
                <a:lnTo>
                  <a:pt x="0" y="16028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14304" y="3148101"/>
            <a:ext cx="14722687" cy="325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99"/>
              </a:lnSpc>
            </a:pPr>
            <a:r>
              <a:rPr lang="en-US" sz="120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Modello</a:t>
            </a:r>
          </a:p>
          <a:p>
            <a:pPr algn="l">
              <a:lnSpc>
                <a:spcPts val="12099"/>
              </a:lnSpc>
            </a:pPr>
            <a:r>
              <a:rPr lang="en-US" sz="120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 Business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4304" y="6569304"/>
            <a:ext cx="14722687" cy="75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Pronto per il successo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4304" y="8833486"/>
            <a:ext cx="4386301" cy="424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30 April, 2024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43834" y="1221832"/>
            <a:ext cx="5675176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Liceria &amp; Co.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1028700"/>
            <a:ext cx="568454" cy="820603"/>
          </a:xfrm>
          <a:custGeom>
            <a:avLst/>
            <a:gdLst/>
            <a:ahLst/>
            <a:cxnLst/>
            <a:rect l="l" t="t" r="r" b="b"/>
            <a:pathLst>
              <a:path w="568454" h="820603">
                <a:moveTo>
                  <a:pt x="0" y="0"/>
                </a:moveTo>
                <a:lnTo>
                  <a:pt x="568454" y="0"/>
                </a:lnTo>
                <a:lnTo>
                  <a:pt x="568454" y="820603"/>
                </a:lnTo>
                <a:lnTo>
                  <a:pt x="0" y="820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22291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5007" y="205740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344634" y="5696545"/>
            <a:ext cx="4967028" cy="5144756"/>
          </a:xfrm>
          <a:custGeom>
            <a:avLst/>
            <a:gdLst/>
            <a:ahLst/>
            <a:cxnLst/>
            <a:rect l="l" t="t" r="r" b="b"/>
            <a:pathLst>
              <a:path w="4967028" h="5144756">
                <a:moveTo>
                  <a:pt x="0" y="0"/>
                </a:moveTo>
                <a:lnTo>
                  <a:pt x="4967028" y="0"/>
                </a:lnTo>
                <a:lnTo>
                  <a:pt x="4967028" y="5144757"/>
                </a:lnTo>
                <a:lnTo>
                  <a:pt x="0" y="5144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8380302" y="2335446"/>
            <a:ext cx="0" cy="5933478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9619075" y="1711469"/>
            <a:ext cx="1144854" cy="1652676"/>
          </a:xfrm>
          <a:custGeom>
            <a:avLst/>
            <a:gdLst/>
            <a:ahLst/>
            <a:cxnLst/>
            <a:rect l="l" t="t" r="r" b="b"/>
            <a:pathLst>
              <a:path w="1144854" h="1652676">
                <a:moveTo>
                  <a:pt x="0" y="0"/>
                </a:moveTo>
                <a:lnTo>
                  <a:pt x="1144853" y="0"/>
                </a:lnTo>
                <a:lnTo>
                  <a:pt x="1144853" y="1652677"/>
                </a:lnTo>
                <a:lnTo>
                  <a:pt x="0" y="1652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36662" y="2430696"/>
            <a:ext cx="4934627" cy="26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r>
              <a:rPr lang="en-US" sz="9999" b="1" u="none" strike="noStrik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Chi Siamo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19075" y="3444426"/>
            <a:ext cx="5857077" cy="151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Siamo un'azienda che mira all'innovazione e al perfezionamento.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19075" y="6144086"/>
            <a:ext cx="7106919" cy="2829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8"/>
              </a:lnSpc>
            </a:pPr>
            <a:r>
              <a:rPr lang="en-US" sz="2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 nostra missione è creare soluzioni uniche che cambieranno il mondo in meglio. Riuniamo talentuosi professionisti desiderosi di raggiungere nuove vette nei nostri settori di attività. Il nostro obiettivo è essere un'ispirazione per gli altri e lasciare un segno nella storia. Benvenuti nel mondo della nostra azienda, dove ogni giorno è un'opportunità per superarsi!</a:t>
            </a:r>
          </a:p>
        </p:txBody>
      </p:sp>
    </p:spTree>
    <p:extLst>
      <p:ext uri="{BB962C8B-B14F-4D97-AF65-F5344CB8AC3E}">
        <p14:creationId xmlns:p14="http://schemas.microsoft.com/office/powerpoint/2010/main" val="4116904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092748" y="5345606"/>
            <a:ext cx="0" cy="3665044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195252" y="5345606"/>
            <a:ext cx="0" cy="3665044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861740" y="-4247371"/>
            <a:ext cx="8795119" cy="8859552"/>
          </a:xfrm>
          <a:custGeom>
            <a:avLst/>
            <a:gdLst/>
            <a:ahLst/>
            <a:cxnLst/>
            <a:rect l="l" t="t" r="r" b="b"/>
            <a:pathLst>
              <a:path w="8795119" h="8859552">
                <a:moveTo>
                  <a:pt x="0" y="0"/>
                </a:moveTo>
                <a:lnTo>
                  <a:pt x="8795120" y="0"/>
                </a:lnTo>
                <a:lnTo>
                  <a:pt x="8795120" y="8859552"/>
                </a:lnTo>
                <a:lnTo>
                  <a:pt x="0" y="8859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13916"/>
            <a:ext cx="14939763" cy="26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r>
              <a:rPr lang="en-US" sz="9999" b="1" u="none" strike="noStrik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Segmenti </a:t>
            </a:r>
          </a:p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r>
              <a:rPr lang="en-US" sz="9999" b="1" u="none" strike="noStrik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 clientela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327002" y="5345606"/>
            <a:ext cx="1159331" cy="11593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>
                <a:alpha val="9490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672201" y="5690805"/>
            <a:ext cx="468932" cy="468932"/>
          </a:xfrm>
          <a:custGeom>
            <a:avLst/>
            <a:gdLst/>
            <a:ahLst/>
            <a:cxnLst/>
            <a:rect l="l" t="t" r="r" b="b"/>
            <a:pathLst>
              <a:path w="468932" h="468932">
                <a:moveTo>
                  <a:pt x="0" y="0"/>
                </a:moveTo>
                <a:lnTo>
                  <a:pt x="468932" y="0"/>
                </a:lnTo>
                <a:lnTo>
                  <a:pt x="468932" y="468932"/>
                </a:lnTo>
                <a:lnTo>
                  <a:pt x="0" y="468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7327002" y="7695438"/>
            <a:ext cx="3636715" cy="71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8"/>
              </a:lnSpc>
            </a:pPr>
            <a:r>
              <a:rPr lang="en-US" sz="2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Incremento della competitività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27002" y="6955155"/>
            <a:ext cx="3468045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Lavoratori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84458" y="5593256"/>
            <a:ext cx="1159331" cy="11593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>
                <a:alpha val="94902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33168" y="5896779"/>
            <a:ext cx="461910" cy="552284"/>
          </a:xfrm>
          <a:custGeom>
            <a:avLst/>
            <a:gdLst/>
            <a:ahLst/>
            <a:cxnLst/>
            <a:rect l="l" t="t" r="r" b="b"/>
            <a:pathLst>
              <a:path w="461910" h="552284">
                <a:moveTo>
                  <a:pt x="0" y="0"/>
                </a:moveTo>
                <a:lnTo>
                  <a:pt x="461910" y="0"/>
                </a:lnTo>
                <a:lnTo>
                  <a:pt x="461910" y="552285"/>
                </a:lnTo>
                <a:lnTo>
                  <a:pt x="0" y="5522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1284458" y="7695438"/>
            <a:ext cx="3636715" cy="71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8"/>
              </a:lnSpc>
            </a:pPr>
            <a:r>
              <a:rPr lang="en-US" sz="2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Sviluppo delle capacità linguistiche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4458" y="6955155"/>
            <a:ext cx="3468045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Allievi e studenti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369546" y="5345606"/>
            <a:ext cx="1159331" cy="115933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>
                <a:alpha val="94902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3733318" y="5649129"/>
            <a:ext cx="431786" cy="552284"/>
          </a:xfrm>
          <a:custGeom>
            <a:avLst/>
            <a:gdLst/>
            <a:ahLst/>
            <a:cxnLst/>
            <a:rect l="l" t="t" r="r" b="b"/>
            <a:pathLst>
              <a:path w="431786" h="552284">
                <a:moveTo>
                  <a:pt x="0" y="0"/>
                </a:moveTo>
                <a:lnTo>
                  <a:pt x="431786" y="0"/>
                </a:lnTo>
                <a:lnTo>
                  <a:pt x="431786" y="552285"/>
                </a:lnTo>
                <a:lnTo>
                  <a:pt x="0" y="5522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TextBox 22"/>
          <p:cNvSpPr txBox="1"/>
          <p:nvPr/>
        </p:nvSpPr>
        <p:spPr>
          <a:xfrm>
            <a:off x="13369546" y="7695438"/>
            <a:ext cx="3636715" cy="141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8"/>
              </a:lnSpc>
            </a:pPr>
            <a:r>
              <a:rPr lang="en-US" sz="2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Preparazione per viaggiare nei paesi in cui si parla la lingua studiata.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69546" y="6955155"/>
            <a:ext cx="2598917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Viaggiatori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592455"/>
            <a:ext cx="1159331" cy="11593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27006" y="3890761"/>
            <a:ext cx="562719" cy="562719"/>
          </a:xfrm>
          <a:custGeom>
            <a:avLst/>
            <a:gdLst/>
            <a:ahLst/>
            <a:cxnLst/>
            <a:rect l="l" t="t" r="r" b="b"/>
            <a:pathLst>
              <a:path w="562719" h="562719">
                <a:moveTo>
                  <a:pt x="0" y="0"/>
                </a:moveTo>
                <a:lnTo>
                  <a:pt x="562719" y="0"/>
                </a:lnTo>
                <a:lnTo>
                  <a:pt x="562719" y="562719"/>
                </a:lnTo>
                <a:lnTo>
                  <a:pt x="0" y="562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11850" y="3892466"/>
            <a:ext cx="9013643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Corsi online di eccellenza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5037859"/>
            <a:ext cx="1159331" cy="11593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87923" y="5291601"/>
            <a:ext cx="440885" cy="651846"/>
          </a:xfrm>
          <a:custGeom>
            <a:avLst/>
            <a:gdLst/>
            <a:ahLst/>
            <a:cxnLst/>
            <a:rect l="l" t="t" r="r" b="b"/>
            <a:pathLst>
              <a:path w="440885" h="651846">
                <a:moveTo>
                  <a:pt x="0" y="0"/>
                </a:moveTo>
                <a:lnTo>
                  <a:pt x="440885" y="0"/>
                </a:lnTo>
                <a:lnTo>
                  <a:pt x="440885" y="651846"/>
                </a:lnTo>
                <a:lnTo>
                  <a:pt x="0" y="651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2511850" y="5337870"/>
            <a:ext cx="9013643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Attività interattive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6483263"/>
            <a:ext cx="1159331" cy="11593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99763" y="6762742"/>
            <a:ext cx="617206" cy="600373"/>
          </a:xfrm>
          <a:custGeom>
            <a:avLst/>
            <a:gdLst/>
            <a:ahLst/>
            <a:cxnLst/>
            <a:rect l="l" t="t" r="r" b="b"/>
            <a:pathLst>
              <a:path w="617206" h="600373">
                <a:moveTo>
                  <a:pt x="0" y="0"/>
                </a:moveTo>
                <a:lnTo>
                  <a:pt x="617205" y="0"/>
                </a:lnTo>
                <a:lnTo>
                  <a:pt x="617205" y="600373"/>
                </a:lnTo>
                <a:lnTo>
                  <a:pt x="0" y="6003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2511850" y="6783274"/>
            <a:ext cx="9013643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Interazione con parlanti nativi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" y="7928667"/>
            <a:ext cx="1159331" cy="115933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302952" y="8202918"/>
            <a:ext cx="610828" cy="610828"/>
          </a:xfrm>
          <a:custGeom>
            <a:avLst/>
            <a:gdLst/>
            <a:ahLst/>
            <a:cxnLst/>
            <a:rect l="l" t="t" r="r" b="b"/>
            <a:pathLst>
              <a:path w="610828" h="610828">
                <a:moveTo>
                  <a:pt x="0" y="0"/>
                </a:moveTo>
                <a:lnTo>
                  <a:pt x="610827" y="0"/>
                </a:lnTo>
                <a:lnTo>
                  <a:pt x="610827" y="610828"/>
                </a:lnTo>
                <a:lnTo>
                  <a:pt x="0" y="6108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TextBox 21"/>
          <p:cNvSpPr txBox="1"/>
          <p:nvPr/>
        </p:nvSpPr>
        <p:spPr>
          <a:xfrm>
            <a:off x="2511850" y="8228678"/>
            <a:ext cx="9013643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Flessibilità negli orari di apprendimento</a:t>
            </a:r>
          </a:p>
        </p:txBody>
      </p:sp>
      <p:sp>
        <p:nvSpPr>
          <p:cNvPr id="22" name="Freeform 22"/>
          <p:cNvSpPr/>
          <p:nvPr/>
        </p:nvSpPr>
        <p:spPr>
          <a:xfrm rot="10799797">
            <a:off x="15522675" y="3462135"/>
            <a:ext cx="4664133" cy="5469666"/>
          </a:xfrm>
          <a:custGeom>
            <a:avLst/>
            <a:gdLst/>
            <a:ahLst/>
            <a:cxnLst/>
            <a:rect l="l" t="t" r="r" b="b"/>
            <a:pathLst>
              <a:path w="4664133" h="5469666">
                <a:moveTo>
                  <a:pt x="0" y="0"/>
                </a:moveTo>
                <a:lnTo>
                  <a:pt x="4664133" y="0"/>
                </a:lnTo>
                <a:lnTo>
                  <a:pt x="4664133" y="5469666"/>
                </a:lnTo>
                <a:lnTo>
                  <a:pt x="0" y="54696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 rot="10799797">
            <a:off x="11243953" y="2857089"/>
            <a:ext cx="5696390" cy="6680201"/>
          </a:xfrm>
          <a:custGeom>
            <a:avLst/>
            <a:gdLst/>
            <a:ahLst/>
            <a:cxnLst/>
            <a:rect l="l" t="t" r="r" b="b"/>
            <a:pathLst>
              <a:path w="5696390" h="6680201">
                <a:moveTo>
                  <a:pt x="0" y="0"/>
                </a:moveTo>
                <a:lnTo>
                  <a:pt x="5696389" y="0"/>
                </a:lnTo>
                <a:lnTo>
                  <a:pt x="5696389" y="6680201"/>
                </a:lnTo>
                <a:lnTo>
                  <a:pt x="0" y="66802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TextBox 24"/>
          <p:cNvSpPr txBox="1"/>
          <p:nvPr/>
        </p:nvSpPr>
        <p:spPr>
          <a:xfrm>
            <a:off x="1028700" y="1013916"/>
            <a:ext cx="14939763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r>
              <a:rPr lang="en-US" sz="9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Proposte di valore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894273">
            <a:off x="12129231" y="-5159575"/>
            <a:ext cx="10514534" cy="10890760"/>
          </a:xfrm>
          <a:custGeom>
            <a:avLst/>
            <a:gdLst/>
            <a:ahLst/>
            <a:cxnLst/>
            <a:rect l="l" t="t" r="r" b="b"/>
            <a:pathLst>
              <a:path w="10514534" h="10890760">
                <a:moveTo>
                  <a:pt x="0" y="0"/>
                </a:moveTo>
                <a:lnTo>
                  <a:pt x="10514534" y="0"/>
                </a:lnTo>
                <a:lnTo>
                  <a:pt x="10514534" y="10890760"/>
                </a:lnTo>
                <a:lnTo>
                  <a:pt x="0" y="1089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5143500"/>
            <a:ext cx="4374975" cy="3777632"/>
            <a:chOff x="0" y="0"/>
            <a:chExt cx="1152257" cy="9949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52257" cy="994932"/>
            </a:xfrm>
            <a:custGeom>
              <a:avLst/>
              <a:gdLst/>
              <a:ahLst/>
              <a:cxnLst/>
              <a:rect l="l" t="t" r="r" b="b"/>
              <a:pathLst>
                <a:path w="1152257" h="994932">
                  <a:moveTo>
                    <a:pt x="90249" y="0"/>
                  </a:moveTo>
                  <a:lnTo>
                    <a:pt x="1062008" y="0"/>
                  </a:lnTo>
                  <a:cubicBezTo>
                    <a:pt x="1085943" y="0"/>
                    <a:pt x="1108898" y="9508"/>
                    <a:pt x="1125823" y="26433"/>
                  </a:cubicBezTo>
                  <a:cubicBezTo>
                    <a:pt x="1142748" y="43358"/>
                    <a:pt x="1152257" y="66314"/>
                    <a:pt x="1152257" y="90249"/>
                  </a:cubicBezTo>
                  <a:lnTo>
                    <a:pt x="1152257" y="904683"/>
                  </a:lnTo>
                  <a:cubicBezTo>
                    <a:pt x="1152257" y="954526"/>
                    <a:pt x="1111851" y="994932"/>
                    <a:pt x="1062008" y="994932"/>
                  </a:cubicBezTo>
                  <a:lnTo>
                    <a:pt x="90249" y="994932"/>
                  </a:lnTo>
                  <a:cubicBezTo>
                    <a:pt x="40406" y="994932"/>
                    <a:pt x="0" y="954526"/>
                    <a:pt x="0" y="904683"/>
                  </a:cubicBezTo>
                  <a:lnTo>
                    <a:pt x="0" y="90249"/>
                  </a:lnTo>
                  <a:cubicBezTo>
                    <a:pt x="0" y="40406"/>
                    <a:pt x="40406" y="0"/>
                    <a:pt x="9024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152257" cy="1023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858582" y="5143500"/>
            <a:ext cx="4374975" cy="3777632"/>
            <a:chOff x="0" y="0"/>
            <a:chExt cx="1152257" cy="9949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2257" cy="994932"/>
            </a:xfrm>
            <a:custGeom>
              <a:avLst/>
              <a:gdLst/>
              <a:ahLst/>
              <a:cxnLst/>
              <a:rect l="l" t="t" r="r" b="b"/>
              <a:pathLst>
                <a:path w="1152257" h="994932">
                  <a:moveTo>
                    <a:pt x="90249" y="0"/>
                  </a:moveTo>
                  <a:lnTo>
                    <a:pt x="1062008" y="0"/>
                  </a:lnTo>
                  <a:cubicBezTo>
                    <a:pt x="1085943" y="0"/>
                    <a:pt x="1108898" y="9508"/>
                    <a:pt x="1125823" y="26433"/>
                  </a:cubicBezTo>
                  <a:cubicBezTo>
                    <a:pt x="1142748" y="43358"/>
                    <a:pt x="1152257" y="66314"/>
                    <a:pt x="1152257" y="90249"/>
                  </a:cubicBezTo>
                  <a:lnTo>
                    <a:pt x="1152257" y="904683"/>
                  </a:lnTo>
                  <a:cubicBezTo>
                    <a:pt x="1152257" y="954526"/>
                    <a:pt x="1111851" y="994932"/>
                    <a:pt x="1062008" y="994932"/>
                  </a:cubicBezTo>
                  <a:lnTo>
                    <a:pt x="90249" y="994932"/>
                  </a:lnTo>
                  <a:cubicBezTo>
                    <a:pt x="40406" y="994932"/>
                    <a:pt x="0" y="954526"/>
                    <a:pt x="0" y="904683"/>
                  </a:cubicBezTo>
                  <a:lnTo>
                    <a:pt x="0" y="90249"/>
                  </a:lnTo>
                  <a:cubicBezTo>
                    <a:pt x="0" y="40406"/>
                    <a:pt x="40406" y="0"/>
                    <a:pt x="9024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152257" cy="1023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3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752377" y="5143500"/>
            <a:ext cx="4374975" cy="3777632"/>
            <a:chOff x="0" y="0"/>
            <a:chExt cx="1152257" cy="9949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52257" cy="994932"/>
            </a:xfrm>
            <a:custGeom>
              <a:avLst/>
              <a:gdLst/>
              <a:ahLst/>
              <a:cxnLst/>
              <a:rect l="l" t="t" r="r" b="b"/>
              <a:pathLst>
                <a:path w="1152257" h="994932">
                  <a:moveTo>
                    <a:pt x="90249" y="0"/>
                  </a:moveTo>
                  <a:lnTo>
                    <a:pt x="1062008" y="0"/>
                  </a:lnTo>
                  <a:cubicBezTo>
                    <a:pt x="1085943" y="0"/>
                    <a:pt x="1108898" y="9508"/>
                    <a:pt x="1125823" y="26433"/>
                  </a:cubicBezTo>
                  <a:cubicBezTo>
                    <a:pt x="1142748" y="43358"/>
                    <a:pt x="1152257" y="66314"/>
                    <a:pt x="1152257" y="90249"/>
                  </a:cubicBezTo>
                  <a:lnTo>
                    <a:pt x="1152257" y="904683"/>
                  </a:lnTo>
                  <a:cubicBezTo>
                    <a:pt x="1152257" y="954526"/>
                    <a:pt x="1111851" y="994932"/>
                    <a:pt x="1062008" y="994932"/>
                  </a:cubicBezTo>
                  <a:lnTo>
                    <a:pt x="90249" y="994932"/>
                  </a:lnTo>
                  <a:cubicBezTo>
                    <a:pt x="40406" y="994932"/>
                    <a:pt x="0" y="954526"/>
                    <a:pt x="0" y="904683"/>
                  </a:cubicBezTo>
                  <a:lnTo>
                    <a:pt x="0" y="90249"/>
                  </a:lnTo>
                  <a:cubicBezTo>
                    <a:pt x="0" y="40406"/>
                    <a:pt x="40406" y="0"/>
                    <a:pt x="9024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152257" cy="1023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123950"/>
            <a:ext cx="11855625" cy="26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r>
              <a:rPr lang="en-US" sz="9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Canali di distribuzione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8018" y="6994216"/>
            <a:ext cx="3645789" cy="1016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Sito web “Liceria &amp; Co.”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23175" y="6994216"/>
            <a:ext cx="3645789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App mobile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21695" y="6994216"/>
            <a:ext cx="3645789" cy="151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Collaborazioni con istituti e imprese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223175" y="5411284"/>
            <a:ext cx="1159331" cy="1159331"/>
            <a:chOff x="0" y="0"/>
            <a:chExt cx="1545774" cy="1545774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545774" cy="1545774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2337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376617" y="360106"/>
              <a:ext cx="792541" cy="825563"/>
            </a:xfrm>
            <a:custGeom>
              <a:avLst/>
              <a:gdLst/>
              <a:ahLst/>
              <a:cxnLst/>
              <a:rect l="l" t="t" r="r" b="b"/>
              <a:pathLst>
                <a:path w="792541" h="825563">
                  <a:moveTo>
                    <a:pt x="0" y="0"/>
                  </a:moveTo>
                  <a:lnTo>
                    <a:pt x="792541" y="0"/>
                  </a:lnTo>
                  <a:lnTo>
                    <a:pt x="792541" y="825563"/>
                  </a:lnTo>
                  <a:lnTo>
                    <a:pt x="0" y="825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11121695" y="5411284"/>
            <a:ext cx="1159331" cy="1159331"/>
            <a:chOff x="0" y="0"/>
            <a:chExt cx="1545774" cy="1545774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45774" cy="1545774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2337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346220" y="382680"/>
              <a:ext cx="853335" cy="780414"/>
            </a:xfrm>
            <a:custGeom>
              <a:avLst/>
              <a:gdLst/>
              <a:ahLst/>
              <a:cxnLst/>
              <a:rect l="l" t="t" r="r" b="b"/>
              <a:pathLst>
                <a:path w="853335" h="780414">
                  <a:moveTo>
                    <a:pt x="0" y="0"/>
                  </a:moveTo>
                  <a:lnTo>
                    <a:pt x="853335" y="0"/>
                  </a:lnTo>
                  <a:lnTo>
                    <a:pt x="853335" y="780414"/>
                  </a:lnTo>
                  <a:lnTo>
                    <a:pt x="0" y="780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1398018" y="5411284"/>
            <a:ext cx="1159331" cy="1159331"/>
            <a:chOff x="0" y="0"/>
            <a:chExt cx="1545774" cy="1545774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1545774" cy="1545774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2337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397741" y="397741"/>
              <a:ext cx="750292" cy="750292"/>
            </a:xfrm>
            <a:custGeom>
              <a:avLst/>
              <a:gdLst/>
              <a:ahLst/>
              <a:cxnLst/>
              <a:rect l="l" t="t" r="r" b="b"/>
              <a:pathLst>
                <a:path w="750292" h="750292">
                  <a:moveTo>
                    <a:pt x="0" y="0"/>
                  </a:moveTo>
                  <a:lnTo>
                    <a:pt x="750292" y="0"/>
                  </a:lnTo>
                  <a:lnTo>
                    <a:pt x="750292" y="750292"/>
                  </a:lnTo>
                  <a:lnTo>
                    <a:pt x="0" y="750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497096"/>
            <a:ext cx="3789904" cy="3789904"/>
          </a:xfrm>
          <a:custGeom>
            <a:avLst/>
            <a:gdLst/>
            <a:ahLst/>
            <a:cxnLst/>
            <a:rect l="l" t="t" r="r" b="b"/>
            <a:pathLst>
              <a:path w="3789904" h="3789904">
                <a:moveTo>
                  <a:pt x="0" y="0"/>
                </a:moveTo>
                <a:lnTo>
                  <a:pt x="3789904" y="0"/>
                </a:lnTo>
                <a:lnTo>
                  <a:pt x="3789904" y="3789904"/>
                </a:lnTo>
                <a:lnTo>
                  <a:pt x="0" y="3789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027938" y="1088890"/>
            <a:ext cx="7247085" cy="3959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r>
              <a:rPr lang="en-US" sz="9999" b="1" u="none" strike="noStrik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Relazioni </a:t>
            </a:r>
          </a:p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r>
              <a:rPr lang="en-US" sz="9999" b="1" u="none" strike="noStrik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 </a:t>
            </a:r>
          </a:p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r>
              <a:rPr lang="en-US" sz="9999" b="1" u="none" strike="noStrik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 clienti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563314" y="4141995"/>
            <a:ext cx="7375539" cy="6880239"/>
            <a:chOff x="0" y="0"/>
            <a:chExt cx="9834052" cy="917365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9834052" cy="9173652"/>
              <a:chOff x="0" y="0"/>
              <a:chExt cx="812800" cy="75821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75821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217">
                    <a:moveTo>
                      <a:pt x="406400" y="0"/>
                    </a:moveTo>
                    <a:cubicBezTo>
                      <a:pt x="181951" y="0"/>
                      <a:pt x="0" y="169733"/>
                      <a:pt x="0" y="379108"/>
                    </a:cubicBezTo>
                    <a:cubicBezTo>
                      <a:pt x="0" y="588484"/>
                      <a:pt x="181951" y="758217"/>
                      <a:pt x="406400" y="758217"/>
                    </a:cubicBezTo>
                    <a:cubicBezTo>
                      <a:pt x="630849" y="758217"/>
                      <a:pt x="812800" y="588484"/>
                      <a:pt x="812800" y="379108"/>
                    </a:cubicBezTo>
                    <a:cubicBezTo>
                      <a:pt x="812800" y="16973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>
                  <a:alpha val="48627"/>
                </a:srgbClr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42508"/>
                <a:ext cx="660400" cy="644626"/>
              </a:xfrm>
              <a:prstGeom prst="rect">
                <a:avLst/>
              </a:prstGeom>
            </p:spPr>
            <p:txBody>
              <a:bodyPr lIns="57632" tIns="57632" rIns="57632" bIns="57632" rtlCol="0" anchor="ctr"/>
              <a:lstStyle/>
              <a:p>
                <a:pPr algn="ctr">
                  <a:lnSpc>
                    <a:spcPts val="2337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2286489" y="4798283"/>
              <a:ext cx="5261073" cy="1342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35"/>
                </a:lnSpc>
                <a:spcBef>
                  <a:spcPct val="0"/>
                </a:spcBef>
              </a:pPr>
              <a:r>
                <a:rPr lang="en-US" sz="3199" b="1">
                  <a:solidFill>
                    <a:srgbClr val="000000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Assistenza personalizzata:</a:t>
              </a: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144139" y="3032724"/>
              <a:ext cx="1545774" cy="1545774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r">
                  <a:lnSpc>
                    <a:spcPts val="233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4477961" y="3389697"/>
              <a:ext cx="878129" cy="831828"/>
            </a:xfrm>
            <a:custGeom>
              <a:avLst/>
              <a:gdLst/>
              <a:ahLst/>
              <a:cxnLst/>
              <a:rect l="l" t="t" r="r" b="b"/>
              <a:pathLst>
                <a:path w="878129" h="831828">
                  <a:moveTo>
                    <a:pt x="0" y="0"/>
                  </a:moveTo>
                  <a:lnTo>
                    <a:pt x="878130" y="0"/>
                  </a:lnTo>
                  <a:lnTo>
                    <a:pt x="878130" y="831828"/>
                  </a:lnTo>
                  <a:lnTo>
                    <a:pt x="0" y="831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7249297" y="1449469"/>
            <a:ext cx="7375539" cy="7375539"/>
            <a:chOff x="0" y="0"/>
            <a:chExt cx="9834052" cy="9834052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9834052" cy="9834052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>
                  <a:alpha val="48627"/>
                </a:srgbClr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7632" tIns="57632" rIns="57632" bIns="57632" rtlCol="0" anchor="ctr"/>
              <a:lstStyle/>
              <a:p>
                <a:pPr algn="ctr">
                  <a:lnSpc>
                    <a:spcPts val="2337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3001499" y="5128483"/>
              <a:ext cx="3831054" cy="1342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35"/>
                </a:lnSpc>
                <a:spcBef>
                  <a:spcPct val="0"/>
                </a:spcBef>
              </a:pPr>
              <a:r>
                <a:rPr lang="en-US" sz="3199" b="1">
                  <a:solidFill>
                    <a:srgbClr val="000000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Feedback tempestivo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4144139" y="3362924"/>
              <a:ext cx="1545774" cy="1545774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2337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4505555" y="3735563"/>
              <a:ext cx="822941" cy="800497"/>
            </a:xfrm>
            <a:custGeom>
              <a:avLst/>
              <a:gdLst/>
              <a:ahLst/>
              <a:cxnLst/>
              <a:rect l="l" t="t" r="r" b="b"/>
              <a:pathLst>
                <a:path w="822941" h="800497">
                  <a:moveTo>
                    <a:pt x="0" y="0"/>
                  </a:moveTo>
                  <a:lnTo>
                    <a:pt x="822941" y="0"/>
                  </a:lnTo>
                  <a:lnTo>
                    <a:pt x="822941" y="800497"/>
                  </a:lnTo>
                  <a:lnTo>
                    <a:pt x="0" y="800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11563314" y="-1230534"/>
            <a:ext cx="7375539" cy="7375539"/>
            <a:chOff x="0" y="0"/>
            <a:chExt cx="9834052" cy="9834052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9834052" cy="9834052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>
                  <a:alpha val="48627"/>
                </a:srgbClr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7632" tIns="57632" rIns="57632" bIns="57632" rtlCol="0" anchor="ctr"/>
              <a:lstStyle/>
              <a:p>
                <a:pPr algn="ctr">
                  <a:lnSpc>
                    <a:spcPts val="2337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2592621" y="5128483"/>
              <a:ext cx="4648810" cy="1342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35"/>
                </a:lnSpc>
                <a:spcBef>
                  <a:spcPct val="0"/>
                </a:spcBef>
              </a:pPr>
              <a:r>
                <a:rPr lang="en-US" sz="3199" b="1">
                  <a:solidFill>
                    <a:srgbClr val="000000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Relazioni durature</a:t>
              </a: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4144139" y="3362924"/>
              <a:ext cx="1545774" cy="1545774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r">
                  <a:lnSpc>
                    <a:spcPts val="233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4541880" y="3760666"/>
              <a:ext cx="750292" cy="750292"/>
            </a:xfrm>
            <a:custGeom>
              <a:avLst/>
              <a:gdLst/>
              <a:ahLst/>
              <a:cxnLst/>
              <a:rect l="l" t="t" r="r" b="b"/>
              <a:pathLst>
                <a:path w="750292" h="750292">
                  <a:moveTo>
                    <a:pt x="0" y="0"/>
                  </a:moveTo>
                  <a:lnTo>
                    <a:pt x="750292" y="0"/>
                  </a:lnTo>
                  <a:lnTo>
                    <a:pt x="750292" y="750291"/>
                  </a:lnTo>
                  <a:lnTo>
                    <a:pt x="0" y="750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4436" y="3222131"/>
            <a:ext cx="4348495" cy="43484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453" y="3222131"/>
            <a:ext cx="4348495" cy="434849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469" y="3222131"/>
            <a:ext cx="4348495" cy="434849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7938" y="1123950"/>
            <a:ext cx="12683635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r>
              <a:rPr lang="en-US" sz="9999" b="1" u="none" strike="noStrik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Flussi di ricavi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46822" y="4986804"/>
            <a:ext cx="263579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60%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20788" y="4986804"/>
            <a:ext cx="263579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25%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82695" y="4986804"/>
            <a:ext cx="263579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15%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7938" y="7513052"/>
            <a:ext cx="4273558" cy="1016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Vendita diretta di prodotti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64922" y="7513052"/>
            <a:ext cx="4273558" cy="1016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Abbonamenti e servizi ricorrenti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01905" y="7513052"/>
            <a:ext cx="4273558" cy="1016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Partnership e collaborazioni</a:t>
            </a:r>
          </a:p>
        </p:txBody>
      </p:sp>
      <p:sp>
        <p:nvSpPr>
          <p:cNvPr id="12" name="AutoShape 12"/>
          <p:cNvSpPr/>
          <p:nvPr/>
        </p:nvSpPr>
        <p:spPr>
          <a:xfrm>
            <a:off x="6059121" y="3212894"/>
            <a:ext cx="0" cy="5316666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1944280" y="3212894"/>
            <a:ext cx="0" cy="5316666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20958"/>
            <a:ext cx="8442316" cy="8473128"/>
          </a:xfrm>
          <a:custGeom>
            <a:avLst/>
            <a:gdLst/>
            <a:ahLst/>
            <a:cxnLst/>
            <a:rect l="l" t="t" r="r" b="b"/>
            <a:pathLst>
              <a:path w="8442316" h="8473128">
                <a:moveTo>
                  <a:pt x="0" y="0"/>
                </a:moveTo>
                <a:lnTo>
                  <a:pt x="8442316" y="0"/>
                </a:lnTo>
                <a:lnTo>
                  <a:pt x="8442316" y="8473127"/>
                </a:lnTo>
                <a:lnTo>
                  <a:pt x="0" y="8473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46464" y="4102269"/>
            <a:ext cx="4910506" cy="491050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7632" tIns="57632" rIns="57632" bIns="57632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24553" y="4198636"/>
            <a:ext cx="290372" cy="29037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829147" y="4064169"/>
            <a:ext cx="7651512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Tecnologia all'avanguardia</a:t>
            </a:r>
          </a:p>
        </p:txBody>
      </p:sp>
      <p:sp>
        <p:nvSpPr>
          <p:cNvPr id="10" name="AutoShape 10"/>
          <p:cNvSpPr/>
          <p:nvPr/>
        </p:nvSpPr>
        <p:spPr>
          <a:xfrm>
            <a:off x="8014925" y="4343823"/>
            <a:ext cx="154752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1" name="Group 11"/>
          <p:cNvGrpSpPr/>
          <p:nvPr/>
        </p:nvGrpSpPr>
        <p:grpSpPr>
          <a:xfrm>
            <a:off x="8280245" y="5536155"/>
            <a:ext cx="290372" cy="29037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472707" y="5401687"/>
            <a:ext cx="6941277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Personale qualificato</a:t>
            </a:r>
          </a:p>
        </p:txBody>
      </p:sp>
      <p:sp>
        <p:nvSpPr>
          <p:cNvPr id="15" name="AutoShape 15"/>
          <p:cNvSpPr/>
          <p:nvPr/>
        </p:nvSpPr>
        <p:spPr>
          <a:xfrm>
            <a:off x="8570617" y="5681341"/>
            <a:ext cx="154752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6" name="Group 16"/>
          <p:cNvGrpSpPr/>
          <p:nvPr/>
        </p:nvGrpSpPr>
        <p:grpSpPr>
          <a:xfrm>
            <a:off x="8280245" y="6873673"/>
            <a:ext cx="290372" cy="29037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472707" y="6739205"/>
            <a:ext cx="6941277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Partnership strategiche</a:t>
            </a:r>
          </a:p>
        </p:txBody>
      </p:sp>
      <p:sp>
        <p:nvSpPr>
          <p:cNvPr id="20" name="AutoShape 20"/>
          <p:cNvSpPr/>
          <p:nvPr/>
        </p:nvSpPr>
        <p:spPr>
          <a:xfrm>
            <a:off x="8570617" y="7018859"/>
            <a:ext cx="154752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21" name="Group 21"/>
          <p:cNvGrpSpPr/>
          <p:nvPr/>
        </p:nvGrpSpPr>
        <p:grpSpPr>
          <a:xfrm>
            <a:off x="7961897" y="8211191"/>
            <a:ext cx="290372" cy="29037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118861" y="8076724"/>
            <a:ext cx="6941277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Capitale finanziario</a:t>
            </a:r>
          </a:p>
        </p:txBody>
      </p:sp>
      <p:sp>
        <p:nvSpPr>
          <p:cNvPr id="25" name="AutoShape 25"/>
          <p:cNvSpPr/>
          <p:nvPr/>
        </p:nvSpPr>
        <p:spPr>
          <a:xfrm>
            <a:off x="8252269" y="8356378"/>
            <a:ext cx="154752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6" name="TextBox 26"/>
          <p:cNvSpPr txBox="1"/>
          <p:nvPr/>
        </p:nvSpPr>
        <p:spPr>
          <a:xfrm>
            <a:off x="1027938" y="1123950"/>
            <a:ext cx="13393229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r>
              <a:rPr lang="en-US" sz="9999" b="1" u="none" strike="noStrik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Risorse chiave</a:t>
            </a:r>
          </a:p>
        </p:txBody>
      </p:sp>
      <p:sp>
        <p:nvSpPr>
          <p:cNvPr id="27" name="Freeform 27"/>
          <p:cNvSpPr/>
          <p:nvPr/>
        </p:nvSpPr>
        <p:spPr>
          <a:xfrm>
            <a:off x="3296505" y="5143500"/>
            <a:ext cx="1849307" cy="2669603"/>
          </a:xfrm>
          <a:custGeom>
            <a:avLst/>
            <a:gdLst/>
            <a:ahLst/>
            <a:cxnLst/>
            <a:rect l="l" t="t" r="r" b="b"/>
            <a:pathLst>
              <a:path w="1849307" h="2669603">
                <a:moveTo>
                  <a:pt x="0" y="0"/>
                </a:moveTo>
                <a:lnTo>
                  <a:pt x="1849307" y="0"/>
                </a:lnTo>
                <a:lnTo>
                  <a:pt x="1849307" y="2669603"/>
                </a:lnTo>
                <a:lnTo>
                  <a:pt x="0" y="2669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55126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5007" y="205740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344634" y="5696545"/>
            <a:ext cx="4967028" cy="5144756"/>
          </a:xfrm>
          <a:custGeom>
            <a:avLst/>
            <a:gdLst/>
            <a:ahLst/>
            <a:cxnLst/>
            <a:rect l="l" t="t" r="r" b="b"/>
            <a:pathLst>
              <a:path w="4967028" h="5144756">
                <a:moveTo>
                  <a:pt x="0" y="0"/>
                </a:moveTo>
                <a:lnTo>
                  <a:pt x="4967028" y="0"/>
                </a:lnTo>
                <a:lnTo>
                  <a:pt x="4967028" y="5144757"/>
                </a:lnTo>
                <a:lnTo>
                  <a:pt x="0" y="5144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8380302" y="2335446"/>
            <a:ext cx="0" cy="5933478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836662" y="2430696"/>
            <a:ext cx="4934627" cy="134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r>
              <a:rPr lang="en-US" sz="99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License</a:t>
            </a:r>
            <a:endParaRPr lang="en-US" sz="9999" b="1" u="none" strike="noStrike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52519" y="3420464"/>
            <a:ext cx="8050474" cy="3446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457200">
              <a:spcAft>
                <a:spcPts val="2400"/>
              </a:spcAft>
            </a:pPr>
            <a:r>
              <a:rPr lang="en-US" sz="22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presentation and related content are licensed under the Creative Commons Attribution-</a:t>
            </a:r>
            <a:r>
              <a:rPr lang="en-US" sz="22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NonCommercial</a:t>
            </a:r>
            <a:r>
              <a:rPr lang="en-US" sz="22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4.0 International License.</a:t>
            </a:r>
          </a:p>
          <a:p>
            <a:pPr indent="457200">
              <a:spcAft>
                <a:spcPts val="2400"/>
              </a:spcAft>
            </a:pPr>
            <a:r>
              <a:rPr lang="en-US" sz="22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You are free to share and adapt this work for non-commercial purposes, as long as appropriate credit is given.</a:t>
            </a:r>
          </a:p>
          <a:p>
            <a:pPr indent="457200">
              <a:spcAft>
                <a:spcPts val="2400"/>
              </a:spcAft>
            </a:pPr>
            <a:r>
              <a:rPr lang="en-US" sz="2299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Learn more: </a:t>
            </a:r>
            <a:r>
              <a:rPr lang="en-US" sz="22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</a:t>
            </a:r>
            <a:r>
              <a:rPr lang="en-US" sz="22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creativecommons.org</a:t>
            </a:r>
            <a:r>
              <a:rPr lang="en-US" sz="22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/licenses/by-</a:t>
            </a:r>
            <a:r>
              <a:rPr lang="en-US" sz="22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nc</a:t>
            </a:r>
            <a:r>
              <a:rPr lang="en-US" sz="22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/4.0/</a:t>
            </a:r>
            <a:endParaRPr lang="en-US" sz="22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BEBE60A-94C6-59B1-4B6B-5AD43E96F1A4}"/>
              </a:ext>
            </a:extLst>
          </p:cNvPr>
          <p:cNvGrpSpPr/>
          <p:nvPr/>
        </p:nvGrpSpPr>
        <p:grpSpPr>
          <a:xfrm>
            <a:off x="8610600" y="9334500"/>
            <a:ext cx="9484639" cy="754809"/>
            <a:chOff x="8610600" y="9334500"/>
            <a:chExt cx="9484639" cy="754809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ACF5E0E-A756-B315-F6E2-6702CAF31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6514" y="9334500"/>
              <a:ext cx="808725" cy="754809"/>
            </a:xfrm>
            <a:prstGeom prst="rect">
              <a:avLst/>
            </a:prstGeom>
          </p:spPr>
        </p:pic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9C4D5F43-2F4B-0DFA-75CE-463AF6B7D662}"/>
                </a:ext>
              </a:extLst>
            </p:cNvPr>
            <p:cNvSpPr txBox="1"/>
            <p:nvPr/>
          </p:nvSpPr>
          <p:spPr>
            <a:xfrm>
              <a:off x="8610600" y="9527405"/>
              <a:ext cx="8421630" cy="36356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r">
                <a:lnSpc>
                  <a:spcPts val="3080"/>
                </a:lnSpc>
              </a:pPr>
              <a:r>
                <a:rPr lang="it-IT" sz="1600" dirty="0"/>
                <a:t>© CAOS Group 18 2024/2025, </a:t>
              </a:r>
              <a:r>
                <a:rPr lang="it-IT" sz="1600" dirty="0" err="1"/>
                <a:t>licensed</a:t>
              </a:r>
              <a:r>
                <a:rPr lang="it-IT" sz="1600" dirty="0"/>
                <a:t> under CC BY-NC 4.0 (</a:t>
              </a:r>
              <a:r>
                <a:rPr lang="it-IT" sz="1600" dirty="0" err="1"/>
                <a:t>view</a:t>
              </a:r>
              <a:r>
                <a:rPr lang="it-IT" sz="1600" dirty="0"/>
                <a:t> </a:t>
              </a:r>
              <a:r>
                <a:rPr lang="it-IT" sz="1600" dirty="0">
                  <a:hlinkClick r:id="rId7" action="ppaction://hlinksldjump"/>
                </a:rPr>
                <a:t>slide 2</a:t>
              </a:r>
              <a:r>
                <a:rPr lang="it-IT" sz="1600" dirty="0"/>
                <a:t>)</a:t>
              </a:r>
              <a:endParaRPr lang="en-US" sz="1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6539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028700" y="5015213"/>
            <a:ext cx="4270626" cy="4224037"/>
          </a:xfrm>
          <a:custGeom>
            <a:avLst/>
            <a:gdLst/>
            <a:ahLst/>
            <a:cxnLst/>
            <a:rect l="l" t="t" r="r" b="b"/>
            <a:pathLst>
              <a:path w="4270626" h="4224037">
                <a:moveTo>
                  <a:pt x="0" y="0"/>
                </a:moveTo>
                <a:lnTo>
                  <a:pt x="4270626" y="0"/>
                </a:lnTo>
                <a:lnTo>
                  <a:pt x="4270626" y="4224037"/>
                </a:lnTo>
                <a:lnTo>
                  <a:pt x="0" y="422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9144000" y="1583912"/>
            <a:ext cx="3469145" cy="3431300"/>
          </a:xfrm>
          <a:custGeom>
            <a:avLst/>
            <a:gdLst/>
            <a:ahLst/>
            <a:cxnLst/>
            <a:rect l="l" t="t" r="r" b="b"/>
            <a:pathLst>
              <a:path w="3469145" h="3431300">
                <a:moveTo>
                  <a:pt x="0" y="0"/>
                </a:moveTo>
                <a:lnTo>
                  <a:pt x="3469145" y="0"/>
                </a:lnTo>
                <a:lnTo>
                  <a:pt x="3469145" y="3431301"/>
                </a:lnTo>
                <a:lnTo>
                  <a:pt x="0" y="3431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238171" y="5461618"/>
            <a:ext cx="4374975" cy="3777632"/>
            <a:chOff x="0" y="0"/>
            <a:chExt cx="1152257" cy="9949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2257" cy="994932"/>
            </a:xfrm>
            <a:custGeom>
              <a:avLst/>
              <a:gdLst/>
              <a:ahLst/>
              <a:cxnLst/>
              <a:rect l="l" t="t" r="r" b="b"/>
              <a:pathLst>
                <a:path w="1152257" h="994932">
                  <a:moveTo>
                    <a:pt x="90249" y="0"/>
                  </a:moveTo>
                  <a:lnTo>
                    <a:pt x="1062008" y="0"/>
                  </a:lnTo>
                  <a:cubicBezTo>
                    <a:pt x="1085943" y="0"/>
                    <a:pt x="1108898" y="9508"/>
                    <a:pt x="1125823" y="26433"/>
                  </a:cubicBezTo>
                  <a:cubicBezTo>
                    <a:pt x="1142748" y="43358"/>
                    <a:pt x="1152257" y="66314"/>
                    <a:pt x="1152257" y="90249"/>
                  </a:cubicBezTo>
                  <a:lnTo>
                    <a:pt x="1152257" y="904683"/>
                  </a:lnTo>
                  <a:cubicBezTo>
                    <a:pt x="1152257" y="954526"/>
                    <a:pt x="1111851" y="994932"/>
                    <a:pt x="1062008" y="994932"/>
                  </a:cubicBezTo>
                  <a:lnTo>
                    <a:pt x="90249" y="994932"/>
                  </a:lnTo>
                  <a:cubicBezTo>
                    <a:pt x="40406" y="994932"/>
                    <a:pt x="0" y="954526"/>
                    <a:pt x="0" y="904683"/>
                  </a:cubicBezTo>
                  <a:lnTo>
                    <a:pt x="0" y="90249"/>
                  </a:lnTo>
                  <a:cubicBezTo>
                    <a:pt x="0" y="40406"/>
                    <a:pt x="40406" y="0"/>
                    <a:pt x="9024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152257" cy="1023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093947" y="5729402"/>
            <a:ext cx="1159331" cy="11593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342714" y="6058186"/>
            <a:ext cx="661799" cy="501764"/>
          </a:xfrm>
          <a:custGeom>
            <a:avLst/>
            <a:gdLst/>
            <a:ahLst/>
            <a:cxnLst/>
            <a:rect l="l" t="t" r="r" b="b"/>
            <a:pathLst>
              <a:path w="661799" h="501764">
                <a:moveTo>
                  <a:pt x="0" y="0"/>
                </a:moveTo>
                <a:lnTo>
                  <a:pt x="661798" y="0"/>
                </a:lnTo>
                <a:lnTo>
                  <a:pt x="661798" y="501763"/>
                </a:lnTo>
                <a:lnTo>
                  <a:pt x="0" y="5017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8607489" y="7870680"/>
            <a:ext cx="3645789" cy="1016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Ricerca e sviluppo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884325" y="1515402"/>
            <a:ext cx="4374975" cy="3777632"/>
            <a:chOff x="0" y="0"/>
            <a:chExt cx="1152257" cy="9949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2257" cy="994932"/>
            </a:xfrm>
            <a:custGeom>
              <a:avLst/>
              <a:gdLst/>
              <a:ahLst/>
              <a:cxnLst/>
              <a:rect l="l" t="t" r="r" b="b"/>
              <a:pathLst>
                <a:path w="1152257" h="994932">
                  <a:moveTo>
                    <a:pt x="90249" y="0"/>
                  </a:moveTo>
                  <a:lnTo>
                    <a:pt x="1062008" y="0"/>
                  </a:lnTo>
                  <a:cubicBezTo>
                    <a:pt x="1085943" y="0"/>
                    <a:pt x="1108898" y="9508"/>
                    <a:pt x="1125823" y="26433"/>
                  </a:cubicBezTo>
                  <a:cubicBezTo>
                    <a:pt x="1142748" y="43358"/>
                    <a:pt x="1152257" y="66314"/>
                    <a:pt x="1152257" y="90249"/>
                  </a:cubicBezTo>
                  <a:lnTo>
                    <a:pt x="1152257" y="904683"/>
                  </a:lnTo>
                  <a:cubicBezTo>
                    <a:pt x="1152257" y="954526"/>
                    <a:pt x="1111851" y="994932"/>
                    <a:pt x="1062008" y="994932"/>
                  </a:cubicBezTo>
                  <a:lnTo>
                    <a:pt x="90249" y="994932"/>
                  </a:lnTo>
                  <a:cubicBezTo>
                    <a:pt x="40406" y="994932"/>
                    <a:pt x="0" y="954526"/>
                    <a:pt x="0" y="904683"/>
                  </a:cubicBezTo>
                  <a:lnTo>
                    <a:pt x="0" y="90249"/>
                  </a:lnTo>
                  <a:cubicBezTo>
                    <a:pt x="0" y="40406"/>
                    <a:pt x="40406" y="0"/>
                    <a:pt x="9024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152257" cy="1023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735377" y="1783186"/>
            <a:ext cx="1159331" cy="11593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r">
                <a:lnSpc>
                  <a:spcPts val="233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994636" y="2097031"/>
            <a:ext cx="640813" cy="569741"/>
          </a:xfrm>
          <a:custGeom>
            <a:avLst/>
            <a:gdLst/>
            <a:ahLst/>
            <a:cxnLst/>
            <a:rect l="l" t="t" r="r" b="b"/>
            <a:pathLst>
              <a:path w="640813" h="569741">
                <a:moveTo>
                  <a:pt x="0" y="0"/>
                </a:moveTo>
                <a:lnTo>
                  <a:pt x="640812" y="0"/>
                </a:lnTo>
                <a:lnTo>
                  <a:pt x="640812" y="569741"/>
                </a:lnTo>
                <a:lnTo>
                  <a:pt x="0" y="5697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>
            <a:off x="13248918" y="3429164"/>
            <a:ext cx="3645789" cy="151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Gestione delle relazioni con i clienti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884325" y="5461618"/>
            <a:ext cx="4374975" cy="3777632"/>
            <a:chOff x="0" y="0"/>
            <a:chExt cx="1152257" cy="9949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52257" cy="994932"/>
            </a:xfrm>
            <a:custGeom>
              <a:avLst/>
              <a:gdLst/>
              <a:ahLst/>
              <a:cxnLst/>
              <a:rect l="l" t="t" r="r" b="b"/>
              <a:pathLst>
                <a:path w="1152257" h="994932">
                  <a:moveTo>
                    <a:pt x="90249" y="0"/>
                  </a:moveTo>
                  <a:lnTo>
                    <a:pt x="1062008" y="0"/>
                  </a:lnTo>
                  <a:cubicBezTo>
                    <a:pt x="1085943" y="0"/>
                    <a:pt x="1108898" y="9508"/>
                    <a:pt x="1125823" y="26433"/>
                  </a:cubicBezTo>
                  <a:cubicBezTo>
                    <a:pt x="1142748" y="43358"/>
                    <a:pt x="1152257" y="66314"/>
                    <a:pt x="1152257" y="90249"/>
                  </a:cubicBezTo>
                  <a:lnTo>
                    <a:pt x="1152257" y="904683"/>
                  </a:lnTo>
                  <a:cubicBezTo>
                    <a:pt x="1152257" y="954526"/>
                    <a:pt x="1111851" y="994932"/>
                    <a:pt x="1062008" y="994932"/>
                  </a:cubicBezTo>
                  <a:lnTo>
                    <a:pt x="90249" y="994932"/>
                  </a:lnTo>
                  <a:cubicBezTo>
                    <a:pt x="40406" y="994932"/>
                    <a:pt x="0" y="954526"/>
                    <a:pt x="0" y="904683"/>
                  </a:cubicBezTo>
                  <a:lnTo>
                    <a:pt x="0" y="90249"/>
                  </a:lnTo>
                  <a:cubicBezTo>
                    <a:pt x="0" y="40406"/>
                    <a:pt x="40406" y="0"/>
                    <a:pt x="9024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152257" cy="1023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740102" y="5729402"/>
            <a:ext cx="1159331" cy="115933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r">
                <a:lnSpc>
                  <a:spcPts val="233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5973117" y="5971241"/>
            <a:ext cx="693300" cy="675652"/>
          </a:xfrm>
          <a:custGeom>
            <a:avLst/>
            <a:gdLst/>
            <a:ahLst/>
            <a:cxnLst/>
            <a:rect l="l" t="t" r="r" b="b"/>
            <a:pathLst>
              <a:path w="693300" h="675652">
                <a:moveTo>
                  <a:pt x="0" y="0"/>
                </a:moveTo>
                <a:lnTo>
                  <a:pt x="693300" y="0"/>
                </a:lnTo>
                <a:lnTo>
                  <a:pt x="693300" y="675653"/>
                </a:lnTo>
                <a:lnTo>
                  <a:pt x="0" y="675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TextBox 27"/>
          <p:cNvSpPr txBox="1"/>
          <p:nvPr/>
        </p:nvSpPr>
        <p:spPr>
          <a:xfrm>
            <a:off x="13253643" y="7870680"/>
            <a:ext cx="3645789" cy="1016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Marketing e promozione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27578" y="1610652"/>
            <a:ext cx="7916422" cy="26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r>
              <a:rPr lang="en-US" sz="9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Attività chiave</a:t>
            </a:r>
          </a:p>
        </p:txBody>
      </p:sp>
    </p:spTree>
    <p:extLst>
      <p:ext uri="{BB962C8B-B14F-4D97-AF65-F5344CB8AC3E}">
        <p14:creationId xmlns:p14="http://schemas.microsoft.com/office/powerpoint/2010/main" val="1445159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89279" y="1028700"/>
            <a:ext cx="4594457" cy="2614664"/>
          </a:xfrm>
          <a:custGeom>
            <a:avLst/>
            <a:gdLst/>
            <a:ahLst/>
            <a:cxnLst/>
            <a:rect l="l" t="t" r="r" b="b"/>
            <a:pathLst>
              <a:path w="4594457" h="2614664">
                <a:moveTo>
                  <a:pt x="0" y="0"/>
                </a:moveTo>
                <a:lnTo>
                  <a:pt x="4594457" y="0"/>
                </a:lnTo>
                <a:lnTo>
                  <a:pt x="4594457" y="2614664"/>
                </a:lnTo>
                <a:lnTo>
                  <a:pt x="0" y="2614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27578" y="1123950"/>
            <a:ext cx="10699308" cy="269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r>
              <a:rPr lang="en-US" sz="9999" b="1" u="none" strike="noStrik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Partnership chiave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77232" y="5425443"/>
            <a:ext cx="1159331" cy="115933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53125" y="5816769"/>
            <a:ext cx="607545" cy="376678"/>
          </a:xfrm>
          <a:custGeom>
            <a:avLst/>
            <a:gdLst/>
            <a:ahLst/>
            <a:cxnLst/>
            <a:rect l="l" t="t" r="r" b="b"/>
            <a:pathLst>
              <a:path w="607545" h="376678">
                <a:moveTo>
                  <a:pt x="0" y="0"/>
                </a:moveTo>
                <a:lnTo>
                  <a:pt x="607544" y="0"/>
                </a:lnTo>
                <a:lnTo>
                  <a:pt x="607544" y="376678"/>
                </a:lnTo>
                <a:lnTo>
                  <a:pt x="0" y="376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27578" y="6753772"/>
            <a:ext cx="4050346" cy="2009228"/>
            <a:chOff x="0" y="0"/>
            <a:chExt cx="5400461" cy="267897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1792521"/>
              <a:ext cx="1759237" cy="886450"/>
              <a:chOff x="0" y="0"/>
              <a:chExt cx="347504" cy="17510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47504" cy="175101"/>
              </a:xfrm>
              <a:custGeom>
                <a:avLst/>
                <a:gdLst/>
                <a:ahLst/>
                <a:cxnLst/>
                <a:rect l="l" t="t" r="r" b="b"/>
                <a:pathLst>
                  <a:path w="347504" h="175101">
                    <a:moveTo>
                      <a:pt x="87551" y="0"/>
                    </a:moveTo>
                    <a:lnTo>
                      <a:pt x="259953" y="0"/>
                    </a:lnTo>
                    <a:cubicBezTo>
                      <a:pt x="283173" y="0"/>
                      <a:pt x="305442" y="9224"/>
                      <a:pt x="321861" y="25643"/>
                    </a:cubicBezTo>
                    <a:cubicBezTo>
                      <a:pt x="338279" y="42062"/>
                      <a:pt x="347504" y="64331"/>
                      <a:pt x="347504" y="87551"/>
                    </a:cubicBezTo>
                    <a:lnTo>
                      <a:pt x="347504" y="87551"/>
                    </a:lnTo>
                    <a:cubicBezTo>
                      <a:pt x="347504" y="135903"/>
                      <a:pt x="308306" y="175101"/>
                      <a:pt x="259953" y="175101"/>
                    </a:cubicBezTo>
                    <a:lnTo>
                      <a:pt x="87551" y="175101"/>
                    </a:lnTo>
                    <a:cubicBezTo>
                      <a:pt x="64331" y="175101"/>
                      <a:pt x="42062" y="165877"/>
                      <a:pt x="25643" y="149458"/>
                    </a:cubicBezTo>
                    <a:cubicBezTo>
                      <a:pt x="9224" y="133039"/>
                      <a:pt x="0" y="110770"/>
                      <a:pt x="0" y="87551"/>
                    </a:cubicBezTo>
                    <a:lnTo>
                      <a:pt x="0" y="87551"/>
                    </a:lnTo>
                    <a:cubicBezTo>
                      <a:pt x="0" y="64331"/>
                      <a:pt x="9224" y="42062"/>
                      <a:pt x="25643" y="25643"/>
                    </a:cubicBezTo>
                    <a:cubicBezTo>
                      <a:pt x="42062" y="9224"/>
                      <a:pt x="64331" y="0"/>
                      <a:pt x="8755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347504" cy="203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7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992383" y="1792521"/>
              <a:ext cx="1759237" cy="886450"/>
              <a:chOff x="0" y="0"/>
              <a:chExt cx="347504" cy="17510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47504" cy="175101"/>
              </a:xfrm>
              <a:custGeom>
                <a:avLst/>
                <a:gdLst/>
                <a:ahLst/>
                <a:cxnLst/>
                <a:rect l="l" t="t" r="r" b="b"/>
                <a:pathLst>
                  <a:path w="347504" h="175101">
                    <a:moveTo>
                      <a:pt x="87551" y="0"/>
                    </a:moveTo>
                    <a:lnTo>
                      <a:pt x="259953" y="0"/>
                    </a:lnTo>
                    <a:cubicBezTo>
                      <a:pt x="283173" y="0"/>
                      <a:pt x="305442" y="9224"/>
                      <a:pt x="321861" y="25643"/>
                    </a:cubicBezTo>
                    <a:cubicBezTo>
                      <a:pt x="338279" y="42062"/>
                      <a:pt x="347504" y="64331"/>
                      <a:pt x="347504" y="87551"/>
                    </a:cubicBezTo>
                    <a:lnTo>
                      <a:pt x="347504" y="87551"/>
                    </a:lnTo>
                    <a:cubicBezTo>
                      <a:pt x="347504" y="135903"/>
                      <a:pt x="308306" y="175101"/>
                      <a:pt x="259953" y="175101"/>
                    </a:cubicBezTo>
                    <a:lnTo>
                      <a:pt x="87551" y="175101"/>
                    </a:lnTo>
                    <a:cubicBezTo>
                      <a:pt x="64331" y="175101"/>
                      <a:pt x="42062" y="165877"/>
                      <a:pt x="25643" y="149458"/>
                    </a:cubicBezTo>
                    <a:cubicBezTo>
                      <a:pt x="9224" y="133039"/>
                      <a:pt x="0" y="110770"/>
                      <a:pt x="0" y="87551"/>
                    </a:cubicBezTo>
                    <a:lnTo>
                      <a:pt x="0" y="87551"/>
                    </a:lnTo>
                    <a:cubicBezTo>
                      <a:pt x="0" y="64331"/>
                      <a:pt x="9224" y="42062"/>
                      <a:pt x="25643" y="25643"/>
                    </a:cubicBezTo>
                    <a:cubicBezTo>
                      <a:pt x="42062" y="9224"/>
                      <a:pt x="64331" y="0"/>
                      <a:pt x="8755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28575"/>
                <a:ext cx="347504" cy="203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7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149240" y="2026824"/>
              <a:ext cx="566213" cy="417843"/>
            </a:xfrm>
            <a:custGeom>
              <a:avLst/>
              <a:gdLst/>
              <a:ahLst/>
              <a:cxnLst/>
              <a:rect l="l" t="t" r="r" b="b"/>
              <a:pathLst>
                <a:path w="566213" h="417843">
                  <a:moveTo>
                    <a:pt x="0" y="0"/>
                  </a:moveTo>
                  <a:lnTo>
                    <a:pt x="566213" y="0"/>
                  </a:lnTo>
                  <a:lnTo>
                    <a:pt x="566213" y="417843"/>
                  </a:lnTo>
                  <a:lnTo>
                    <a:pt x="0" y="417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271164" y="2063222"/>
              <a:ext cx="397020" cy="345046"/>
            </a:xfrm>
            <a:custGeom>
              <a:avLst/>
              <a:gdLst/>
              <a:ahLst/>
              <a:cxnLst/>
              <a:rect l="l" t="t" r="r" b="b"/>
              <a:pathLst>
                <a:path w="397020" h="345046">
                  <a:moveTo>
                    <a:pt x="0" y="0"/>
                  </a:moveTo>
                  <a:lnTo>
                    <a:pt x="397020" y="0"/>
                  </a:lnTo>
                  <a:lnTo>
                    <a:pt x="397020" y="345047"/>
                  </a:lnTo>
                  <a:lnTo>
                    <a:pt x="0" y="345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5400461" cy="1342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35"/>
                </a:lnSpc>
                <a:spcBef>
                  <a:spcPct val="0"/>
                </a:spcBef>
              </a:pPr>
              <a:r>
                <a:rPr lang="en-US" sz="3199" b="1" u="none" strike="noStrike">
                  <a:solidFill>
                    <a:srgbClr val="000000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Collaborazione con fornitori affidabili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98143" y="2025561"/>
              <a:ext cx="837254" cy="410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29"/>
                </a:lnSpc>
              </a:pPr>
              <a:r>
                <a:rPr lang="en-US" sz="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Business logo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757084" y="2025561"/>
              <a:ext cx="837254" cy="410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29"/>
                </a:lnSpc>
              </a:pPr>
              <a:r>
                <a:rPr lang="en-US" sz="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Business logo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844875" y="5425443"/>
            <a:ext cx="1159331" cy="115933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3159802" y="5697045"/>
            <a:ext cx="529477" cy="625453"/>
          </a:xfrm>
          <a:custGeom>
            <a:avLst/>
            <a:gdLst/>
            <a:ahLst/>
            <a:cxnLst/>
            <a:rect l="l" t="t" r="r" b="b"/>
            <a:pathLst>
              <a:path w="529477" h="625453">
                <a:moveTo>
                  <a:pt x="0" y="0"/>
                </a:moveTo>
                <a:lnTo>
                  <a:pt x="529477" y="0"/>
                </a:lnTo>
                <a:lnTo>
                  <a:pt x="529477" y="625453"/>
                </a:lnTo>
                <a:lnTo>
                  <a:pt x="0" y="625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4" name="Group 24"/>
          <p:cNvGrpSpPr/>
          <p:nvPr/>
        </p:nvGrpSpPr>
        <p:grpSpPr>
          <a:xfrm>
            <a:off x="12806225" y="6753772"/>
            <a:ext cx="4050346" cy="2504528"/>
            <a:chOff x="0" y="0"/>
            <a:chExt cx="5400461" cy="3339371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2452921"/>
              <a:ext cx="1759237" cy="886450"/>
              <a:chOff x="0" y="0"/>
              <a:chExt cx="347504" cy="175101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47504" cy="175101"/>
              </a:xfrm>
              <a:custGeom>
                <a:avLst/>
                <a:gdLst/>
                <a:ahLst/>
                <a:cxnLst/>
                <a:rect l="l" t="t" r="r" b="b"/>
                <a:pathLst>
                  <a:path w="347504" h="175101">
                    <a:moveTo>
                      <a:pt x="87551" y="0"/>
                    </a:moveTo>
                    <a:lnTo>
                      <a:pt x="259953" y="0"/>
                    </a:lnTo>
                    <a:cubicBezTo>
                      <a:pt x="283173" y="0"/>
                      <a:pt x="305442" y="9224"/>
                      <a:pt x="321861" y="25643"/>
                    </a:cubicBezTo>
                    <a:cubicBezTo>
                      <a:pt x="338279" y="42062"/>
                      <a:pt x="347504" y="64331"/>
                      <a:pt x="347504" y="87551"/>
                    </a:cubicBezTo>
                    <a:lnTo>
                      <a:pt x="347504" y="87551"/>
                    </a:lnTo>
                    <a:cubicBezTo>
                      <a:pt x="347504" y="135903"/>
                      <a:pt x="308306" y="175101"/>
                      <a:pt x="259953" y="175101"/>
                    </a:cubicBezTo>
                    <a:lnTo>
                      <a:pt x="87551" y="175101"/>
                    </a:lnTo>
                    <a:cubicBezTo>
                      <a:pt x="64331" y="175101"/>
                      <a:pt x="42062" y="165877"/>
                      <a:pt x="25643" y="149458"/>
                    </a:cubicBezTo>
                    <a:cubicBezTo>
                      <a:pt x="9224" y="133039"/>
                      <a:pt x="0" y="110770"/>
                      <a:pt x="0" y="87551"/>
                    </a:cubicBezTo>
                    <a:lnTo>
                      <a:pt x="0" y="87551"/>
                    </a:lnTo>
                    <a:cubicBezTo>
                      <a:pt x="0" y="64331"/>
                      <a:pt x="9224" y="42062"/>
                      <a:pt x="25643" y="25643"/>
                    </a:cubicBezTo>
                    <a:cubicBezTo>
                      <a:pt x="42062" y="9224"/>
                      <a:pt x="64331" y="0"/>
                      <a:pt x="8755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28575"/>
                <a:ext cx="347504" cy="203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7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1992383" y="2452921"/>
              <a:ext cx="1759237" cy="886450"/>
              <a:chOff x="0" y="0"/>
              <a:chExt cx="347504" cy="17510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347504" cy="175101"/>
              </a:xfrm>
              <a:custGeom>
                <a:avLst/>
                <a:gdLst/>
                <a:ahLst/>
                <a:cxnLst/>
                <a:rect l="l" t="t" r="r" b="b"/>
                <a:pathLst>
                  <a:path w="347504" h="175101">
                    <a:moveTo>
                      <a:pt x="87551" y="0"/>
                    </a:moveTo>
                    <a:lnTo>
                      <a:pt x="259953" y="0"/>
                    </a:lnTo>
                    <a:cubicBezTo>
                      <a:pt x="283173" y="0"/>
                      <a:pt x="305442" y="9224"/>
                      <a:pt x="321861" y="25643"/>
                    </a:cubicBezTo>
                    <a:cubicBezTo>
                      <a:pt x="338279" y="42062"/>
                      <a:pt x="347504" y="64331"/>
                      <a:pt x="347504" y="87551"/>
                    </a:cubicBezTo>
                    <a:lnTo>
                      <a:pt x="347504" y="87551"/>
                    </a:lnTo>
                    <a:cubicBezTo>
                      <a:pt x="347504" y="135903"/>
                      <a:pt x="308306" y="175101"/>
                      <a:pt x="259953" y="175101"/>
                    </a:cubicBezTo>
                    <a:lnTo>
                      <a:pt x="87551" y="175101"/>
                    </a:lnTo>
                    <a:cubicBezTo>
                      <a:pt x="64331" y="175101"/>
                      <a:pt x="42062" y="165877"/>
                      <a:pt x="25643" y="149458"/>
                    </a:cubicBezTo>
                    <a:cubicBezTo>
                      <a:pt x="9224" y="133039"/>
                      <a:pt x="0" y="110770"/>
                      <a:pt x="0" y="87551"/>
                    </a:cubicBezTo>
                    <a:lnTo>
                      <a:pt x="0" y="87551"/>
                    </a:lnTo>
                    <a:cubicBezTo>
                      <a:pt x="0" y="64331"/>
                      <a:pt x="9224" y="42062"/>
                      <a:pt x="25643" y="25643"/>
                    </a:cubicBezTo>
                    <a:cubicBezTo>
                      <a:pt x="42062" y="9224"/>
                      <a:pt x="64331" y="0"/>
                      <a:pt x="8755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28575"/>
                <a:ext cx="347504" cy="203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7"/>
                  </a:lnSpc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>
              <a:off x="2127537" y="2643948"/>
              <a:ext cx="739780" cy="504396"/>
            </a:xfrm>
            <a:custGeom>
              <a:avLst/>
              <a:gdLst/>
              <a:ahLst/>
              <a:cxnLst/>
              <a:rect l="l" t="t" r="r" b="b"/>
              <a:pathLst>
                <a:path w="739780" h="504396">
                  <a:moveTo>
                    <a:pt x="0" y="0"/>
                  </a:moveTo>
                  <a:lnTo>
                    <a:pt x="739780" y="0"/>
                  </a:lnTo>
                  <a:lnTo>
                    <a:pt x="739780" y="504395"/>
                  </a:lnTo>
                  <a:lnTo>
                    <a:pt x="0" y="504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177992" y="2639431"/>
              <a:ext cx="510686" cy="513428"/>
            </a:xfrm>
            <a:custGeom>
              <a:avLst/>
              <a:gdLst/>
              <a:ahLst/>
              <a:cxnLst/>
              <a:rect l="l" t="t" r="r" b="b"/>
              <a:pathLst>
                <a:path w="510686" h="513428">
                  <a:moveTo>
                    <a:pt x="0" y="0"/>
                  </a:moveTo>
                  <a:lnTo>
                    <a:pt x="510686" y="0"/>
                  </a:lnTo>
                  <a:lnTo>
                    <a:pt x="510686" y="513429"/>
                  </a:lnTo>
                  <a:lnTo>
                    <a:pt x="0" y="513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5400461" cy="20030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35"/>
                </a:lnSpc>
                <a:spcBef>
                  <a:spcPct val="0"/>
                </a:spcBef>
              </a:pPr>
              <a:r>
                <a:rPr lang="en-US" sz="3199" b="1" u="none" strike="noStrike">
                  <a:solidFill>
                    <a:srgbClr val="000000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Collaborazione con aziende complementari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2867317" y="2685961"/>
              <a:ext cx="837254" cy="410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29"/>
                </a:lnSpc>
              </a:pPr>
              <a:r>
                <a:rPr lang="en-US" sz="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Business logo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804839" y="2685961"/>
              <a:ext cx="837254" cy="410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29"/>
                </a:lnSpc>
              </a:pPr>
              <a:r>
                <a:rPr lang="en-US" sz="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Business logo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516842" y="5425443"/>
            <a:ext cx="1159331" cy="1159331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6759659" y="5697045"/>
            <a:ext cx="673697" cy="616126"/>
          </a:xfrm>
          <a:custGeom>
            <a:avLst/>
            <a:gdLst/>
            <a:ahLst/>
            <a:cxnLst/>
            <a:rect l="l" t="t" r="r" b="b"/>
            <a:pathLst>
              <a:path w="673697" h="616126">
                <a:moveTo>
                  <a:pt x="0" y="0"/>
                </a:moveTo>
                <a:lnTo>
                  <a:pt x="673697" y="0"/>
                </a:lnTo>
                <a:lnTo>
                  <a:pt x="673697" y="616126"/>
                </a:lnTo>
                <a:lnTo>
                  <a:pt x="0" y="61612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0" name="Group 40"/>
          <p:cNvGrpSpPr/>
          <p:nvPr/>
        </p:nvGrpSpPr>
        <p:grpSpPr>
          <a:xfrm>
            <a:off x="6485086" y="6753772"/>
            <a:ext cx="4307027" cy="2009228"/>
            <a:chOff x="0" y="0"/>
            <a:chExt cx="5742703" cy="2678971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1792521"/>
              <a:ext cx="1759237" cy="886450"/>
              <a:chOff x="0" y="0"/>
              <a:chExt cx="347504" cy="175101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347504" cy="175101"/>
              </a:xfrm>
              <a:custGeom>
                <a:avLst/>
                <a:gdLst/>
                <a:ahLst/>
                <a:cxnLst/>
                <a:rect l="l" t="t" r="r" b="b"/>
                <a:pathLst>
                  <a:path w="347504" h="175101">
                    <a:moveTo>
                      <a:pt x="87551" y="0"/>
                    </a:moveTo>
                    <a:lnTo>
                      <a:pt x="259953" y="0"/>
                    </a:lnTo>
                    <a:cubicBezTo>
                      <a:pt x="283173" y="0"/>
                      <a:pt x="305442" y="9224"/>
                      <a:pt x="321861" y="25643"/>
                    </a:cubicBezTo>
                    <a:cubicBezTo>
                      <a:pt x="338279" y="42062"/>
                      <a:pt x="347504" y="64331"/>
                      <a:pt x="347504" y="87551"/>
                    </a:cubicBezTo>
                    <a:lnTo>
                      <a:pt x="347504" y="87551"/>
                    </a:lnTo>
                    <a:cubicBezTo>
                      <a:pt x="347504" y="135903"/>
                      <a:pt x="308306" y="175101"/>
                      <a:pt x="259953" y="175101"/>
                    </a:cubicBezTo>
                    <a:lnTo>
                      <a:pt x="87551" y="175101"/>
                    </a:lnTo>
                    <a:cubicBezTo>
                      <a:pt x="64331" y="175101"/>
                      <a:pt x="42062" y="165877"/>
                      <a:pt x="25643" y="149458"/>
                    </a:cubicBezTo>
                    <a:cubicBezTo>
                      <a:pt x="9224" y="133039"/>
                      <a:pt x="0" y="110770"/>
                      <a:pt x="0" y="87551"/>
                    </a:cubicBezTo>
                    <a:lnTo>
                      <a:pt x="0" y="87551"/>
                    </a:lnTo>
                    <a:cubicBezTo>
                      <a:pt x="0" y="64331"/>
                      <a:pt x="9224" y="42062"/>
                      <a:pt x="25643" y="25643"/>
                    </a:cubicBezTo>
                    <a:cubicBezTo>
                      <a:pt x="42062" y="9224"/>
                      <a:pt x="64331" y="0"/>
                      <a:pt x="8755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28575"/>
                <a:ext cx="347504" cy="203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7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1992383" y="1792521"/>
              <a:ext cx="1759237" cy="886450"/>
              <a:chOff x="0" y="0"/>
              <a:chExt cx="347504" cy="175101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347504" cy="175101"/>
              </a:xfrm>
              <a:custGeom>
                <a:avLst/>
                <a:gdLst/>
                <a:ahLst/>
                <a:cxnLst/>
                <a:rect l="l" t="t" r="r" b="b"/>
                <a:pathLst>
                  <a:path w="347504" h="175101">
                    <a:moveTo>
                      <a:pt x="87551" y="0"/>
                    </a:moveTo>
                    <a:lnTo>
                      <a:pt x="259953" y="0"/>
                    </a:lnTo>
                    <a:cubicBezTo>
                      <a:pt x="283173" y="0"/>
                      <a:pt x="305442" y="9224"/>
                      <a:pt x="321861" y="25643"/>
                    </a:cubicBezTo>
                    <a:cubicBezTo>
                      <a:pt x="338279" y="42062"/>
                      <a:pt x="347504" y="64331"/>
                      <a:pt x="347504" y="87551"/>
                    </a:cubicBezTo>
                    <a:lnTo>
                      <a:pt x="347504" y="87551"/>
                    </a:lnTo>
                    <a:cubicBezTo>
                      <a:pt x="347504" y="135903"/>
                      <a:pt x="308306" y="175101"/>
                      <a:pt x="259953" y="175101"/>
                    </a:cubicBezTo>
                    <a:lnTo>
                      <a:pt x="87551" y="175101"/>
                    </a:lnTo>
                    <a:cubicBezTo>
                      <a:pt x="64331" y="175101"/>
                      <a:pt x="42062" y="165877"/>
                      <a:pt x="25643" y="149458"/>
                    </a:cubicBezTo>
                    <a:cubicBezTo>
                      <a:pt x="9224" y="133039"/>
                      <a:pt x="0" y="110770"/>
                      <a:pt x="0" y="87551"/>
                    </a:cubicBezTo>
                    <a:lnTo>
                      <a:pt x="0" y="87551"/>
                    </a:lnTo>
                    <a:cubicBezTo>
                      <a:pt x="0" y="64331"/>
                      <a:pt x="9224" y="42062"/>
                      <a:pt x="25643" y="25643"/>
                    </a:cubicBezTo>
                    <a:cubicBezTo>
                      <a:pt x="42062" y="9224"/>
                      <a:pt x="64331" y="0"/>
                      <a:pt x="8755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28575"/>
                <a:ext cx="347504" cy="203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7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3983466" y="1792521"/>
              <a:ext cx="1759237" cy="886450"/>
              <a:chOff x="0" y="0"/>
              <a:chExt cx="347504" cy="175101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347504" cy="175101"/>
              </a:xfrm>
              <a:custGeom>
                <a:avLst/>
                <a:gdLst/>
                <a:ahLst/>
                <a:cxnLst/>
                <a:rect l="l" t="t" r="r" b="b"/>
                <a:pathLst>
                  <a:path w="347504" h="175101">
                    <a:moveTo>
                      <a:pt x="87551" y="0"/>
                    </a:moveTo>
                    <a:lnTo>
                      <a:pt x="259953" y="0"/>
                    </a:lnTo>
                    <a:cubicBezTo>
                      <a:pt x="283173" y="0"/>
                      <a:pt x="305442" y="9224"/>
                      <a:pt x="321861" y="25643"/>
                    </a:cubicBezTo>
                    <a:cubicBezTo>
                      <a:pt x="338279" y="42062"/>
                      <a:pt x="347504" y="64331"/>
                      <a:pt x="347504" y="87551"/>
                    </a:cubicBezTo>
                    <a:lnTo>
                      <a:pt x="347504" y="87551"/>
                    </a:lnTo>
                    <a:cubicBezTo>
                      <a:pt x="347504" y="135903"/>
                      <a:pt x="308306" y="175101"/>
                      <a:pt x="259953" y="175101"/>
                    </a:cubicBezTo>
                    <a:lnTo>
                      <a:pt x="87551" y="175101"/>
                    </a:lnTo>
                    <a:cubicBezTo>
                      <a:pt x="64331" y="175101"/>
                      <a:pt x="42062" y="165877"/>
                      <a:pt x="25643" y="149458"/>
                    </a:cubicBezTo>
                    <a:cubicBezTo>
                      <a:pt x="9224" y="133039"/>
                      <a:pt x="0" y="110770"/>
                      <a:pt x="0" y="87551"/>
                    </a:cubicBezTo>
                    <a:lnTo>
                      <a:pt x="0" y="87551"/>
                    </a:lnTo>
                    <a:cubicBezTo>
                      <a:pt x="0" y="64331"/>
                      <a:pt x="9224" y="42062"/>
                      <a:pt x="25643" y="25643"/>
                    </a:cubicBezTo>
                    <a:cubicBezTo>
                      <a:pt x="42062" y="9224"/>
                      <a:pt x="64331" y="0"/>
                      <a:pt x="8755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28575"/>
                <a:ext cx="347504" cy="203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7"/>
                  </a:lnSpc>
                </a:pPr>
                <a:endParaRPr/>
              </a:p>
            </p:txBody>
          </p:sp>
        </p:grpSp>
        <p:sp>
          <p:nvSpPr>
            <p:cNvPr id="50" name="Freeform 50"/>
            <p:cNvSpPr/>
            <p:nvPr/>
          </p:nvSpPr>
          <p:spPr>
            <a:xfrm>
              <a:off x="4208820" y="1922103"/>
              <a:ext cx="479018" cy="627285"/>
            </a:xfrm>
            <a:custGeom>
              <a:avLst/>
              <a:gdLst/>
              <a:ahLst/>
              <a:cxnLst/>
              <a:rect l="l" t="t" r="r" b="b"/>
              <a:pathLst>
                <a:path w="479018" h="627285">
                  <a:moveTo>
                    <a:pt x="0" y="0"/>
                  </a:moveTo>
                  <a:lnTo>
                    <a:pt x="479018" y="0"/>
                  </a:lnTo>
                  <a:lnTo>
                    <a:pt x="479018" y="627285"/>
                  </a:lnTo>
                  <a:lnTo>
                    <a:pt x="0" y="627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2211849" y="2030955"/>
              <a:ext cx="496642" cy="409581"/>
            </a:xfrm>
            <a:custGeom>
              <a:avLst/>
              <a:gdLst/>
              <a:ahLst/>
              <a:cxnLst/>
              <a:rect l="l" t="t" r="r" b="b"/>
              <a:pathLst>
                <a:path w="496642" h="409581">
                  <a:moveTo>
                    <a:pt x="0" y="0"/>
                  </a:moveTo>
                  <a:lnTo>
                    <a:pt x="496642" y="0"/>
                  </a:lnTo>
                  <a:lnTo>
                    <a:pt x="496642" y="409581"/>
                  </a:lnTo>
                  <a:lnTo>
                    <a:pt x="0" y="409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Freeform 52"/>
            <p:cNvSpPr/>
            <p:nvPr/>
          </p:nvSpPr>
          <p:spPr>
            <a:xfrm>
              <a:off x="257023" y="2019646"/>
              <a:ext cx="446823" cy="432200"/>
            </a:xfrm>
            <a:custGeom>
              <a:avLst/>
              <a:gdLst/>
              <a:ahLst/>
              <a:cxnLst/>
              <a:rect l="l" t="t" r="r" b="b"/>
              <a:pathLst>
                <a:path w="446823" h="432200">
                  <a:moveTo>
                    <a:pt x="0" y="0"/>
                  </a:moveTo>
                  <a:lnTo>
                    <a:pt x="446824" y="0"/>
                  </a:lnTo>
                  <a:lnTo>
                    <a:pt x="446824" y="432200"/>
                  </a:lnTo>
                  <a:lnTo>
                    <a:pt x="0" y="43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3" name="TextBox 53"/>
            <p:cNvSpPr txBox="1"/>
            <p:nvPr/>
          </p:nvSpPr>
          <p:spPr>
            <a:xfrm>
              <a:off x="788962" y="2025561"/>
              <a:ext cx="837254" cy="410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29"/>
                </a:lnSpc>
              </a:pPr>
              <a:r>
                <a:rPr lang="en-US" sz="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Business logo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2797391" y="2025561"/>
              <a:ext cx="837254" cy="410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29"/>
                </a:lnSpc>
              </a:pPr>
              <a:r>
                <a:rPr lang="en-US" sz="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Business logo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4776738" y="2025561"/>
              <a:ext cx="837254" cy="410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29"/>
                </a:lnSpc>
              </a:pPr>
              <a:r>
                <a:rPr lang="en-US" sz="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Business logo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5400461" cy="1342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35"/>
                </a:lnSpc>
                <a:spcBef>
                  <a:spcPct val="0"/>
                </a:spcBef>
              </a:pPr>
              <a:r>
                <a:rPr lang="en-US" sz="3199" b="1" u="none" strike="noStrike">
                  <a:solidFill>
                    <a:srgbClr val="000000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Partnership con distributori</a:t>
              </a:r>
            </a:p>
          </p:txBody>
        </p:sp>
      </p:grpSp>
      <p:sp>
        <p:nvSpPr>
          <p:cNvPr id="57" name="AutoShape 57"/>
          <p:cNvSpPr/>
          <p:nvPr/>
        </p:nvSpPr>
        <p:spPr>
          <a:xfrm>
            <a:off x="5287449" y="5374181"/>
            <a:ext cx="0" cy="3884119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AutoShape 58"/>
          <p:cNvSpPr/>
          <p:nvPr/>
        </p:nvSpPr>
        <p:spPr>
          <a:xfrm>
            <a:off x="11684171" y="5425443"/>
            <a:ext cx="0" cy="3884119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078" y="3079506"/>
            <a:ext cx="5945083" cy="594508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7578" y="978606"/>
            <a:ext cx="14840800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r>
              <a:rPr lang="en-US" sz="9999" b="1" u="none" strike="noStrik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Struttura dei costi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144591" y="4048665"/>
            <a:ext cx="7114709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Sviluppo dei corsi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40650" y="7199260"/>
            <a:ext cx="6426913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Infrastruttura tecnologica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7578" y="3807111"/>
            <a:ext cx="6146885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Costi operativi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639912"/>
            <a:ext cx="5465675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Assistenza clientii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7578" y="7904195"/>
            <a:ext cx="6742943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Marketing e pubblicità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15707" y="3717926"/>
            <a:ext cx="11399213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Grazie</a:t>
            </a:r>
          </a:p>
        </p:txBody>
      </p:sp>
      <p:sp>
        <p:nvSpPr>
          <p:cNvPr id="3" name="Freeform 3"/>
          <p:cNvSpPr/>
          <p:nvPr/>
        </p:nvSpPr>
        <p:spPr>
          <a:xfrm>
            <a:off x="11336285" y="-2748902"/>
            <a:ext cx="15970048" cy="16028332"/>
          </a:xfrm>
          <a:custGeom>
            <a:avLst/>
            <a:gdLst/>
            <a:ahLst/>
            <a:cxnLst/>
            <a:rect l="l" t="t" r="r" b="b"/>
            <a:pathLst>
              <a:path w="15970048" h="16028332">
                <a:moveTo>
                  <a:pt x="0" y="0"/>
                </a:moveTo>
                <a:lnTo>
                  <a:pt x="15970048" y="0"/>
                </a:lnTo>
                <a:lnTo>
                  <a:pt x="15970048" y="16028332"/>
                </a:lnTo>
                <a:lnTo>
                  <a:pt x="0" y="16028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528876" y="8705343"/>
            <a:ext cx="2146561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Liceria &amp; Co.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4304" y="8698040"/>
            <a:ext cx="2702710" cy="39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Liceria &amp; Co.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88044" y="8698040"/>
            <a:ext cx="3881493" cy="39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www.reallygreatsite.com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40567" y="8698040"/>
            <a:ext cx="4059491" cy="39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hello@reallygreatsite.com</a:t>
            </a:r>
          </a:p>
        </p:txBody>
      </p:sp>
      <p:sp>
        <p:nvSpPr>
          <p:cNvPr id="8" name="AutoShape 8"/>
          <p:cNvSpPr/>
          <p:nvPr/>
        </p:nvSpPr>
        <p:spPr>
          <a:xfrm flipH="1">
            <a:off x="1598754" y="7823370"/>
            <a:ext cx="9071559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6820693" y="8625140"/>
            <a:ext cx="438607" cy="633160"/>
          </a:xfrm>
          <a:custGeom>
            <a:avLst/>
            <a:gdLst/>
            <a:ahLst/>
            <a:cxnLst/>
            <a:rect l="l" t="t" r="r" b="b"/>
            <a:pathLst>
              <a:path w="438607" h="633160">
                <a:moveTo>
                  <a:pt x="0" y="0"/>
                </a:moveTo>
                <a:lnTo>
                  <a:pt x="438607" y="0"/>
                </a:lnTo>
                <a:lnTo>
                  <a:pt x="438607" y="633160"/>
                </a:lnTo>
                <a:lnTo>
                  <a:pt x="0" y="633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1066800" y="1937873"/>
            <a:ext cx="11855625" cy="134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r>
              <a:rPr lang="en-US" sz="99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F2364097-2B35-4A54-97AB-99E41F107055}"/>
              </a:ext>
            </a:extLst>
          </p:cNvPr>
          <p:cNvGrpSpPr/>
          <p:nvPr/>
        </p:nvGrpSpPr>
        <p:grpSpPr>
          <a:xfrm>
            <a:off x="8610600" y="9334500"/>
            <a:ext cx="9484639" cy="754809"/>
            <a:chOff x="8610600" y="9334500"/>
            <a:chExt cx="9484639" cy="754809"/>
          </a:xfrm>
        </p:grpSpPr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9089031A-4742-B4FB-A629-67CFC0CAB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6514" y="9334500"/>
              <a:ext cx="808725" cy="754809"/>
            </a:xfrm>
            <a:prstGeom prst="rect">
              <a:avLst/>
            </a:prstGeom>
          </p:spPr>
        </p:pic>
        <p:sp>
          <p:nvSpPr>
            <p:cNvPr id="33" name="TextBox 5">
              <a:extLst>
                <a:ext uri="{FF2B5EF4-FFF2-40B4-BE49-F238E27FC236}">
                  <a16:creationId xmlns:a16="http://schemas.microsoft.com/office/drawing/2014/main" id="{C09A6DAC-6F2A-EDAB-9FEC-C909BEAFF52F}"/>
                </a:ext>
              </a:extLst>
            </p:cNvPr>
            <p:cNvSpPr txBox="1"/>
            <p:nvPr/>
          </p:nvSpPr>
          <p:spPr>
            <a:xfrm>
              <a:off x="8610600" y="9527405"/>
              <a:ext cx="8421630" cy="36356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r">
                <a:lnSpc>
                  <a:spcPts val="3080"/>
                </a:lnSpc>
              </a:pPr>
              <a:r>
                <a:rPr lang="it-IT" sz="1600" dirty="0"/>
                <a:t>© CAOS Group 18 2024/2025, </a:t>
              </a:r>
              <a:r>
                <a:rPr lang="it-IT" sz="1600" dirty="0" err="1"/>
                <a:t>licensed</a:t>
              </a:r>
              <a:r>
                <a:rPr lang="it-IT" sz="1600" dirty="0"/>
                <a:t> under CC BY-NC 4.0 (</a:t>
              </a:r>
              <a:r>
                <a:rPr lang="it-IT" sz="1600" dirty="0" err="1"/>
                <a:t>view</a:t>
              </a:r>
              <a:r>
                <a:rPr lang="it-IT" sz="1600" dirty="0"/>
                <a:t> </a:t>
              </a:r>
              <a:r>
                <a:rPr lang="it-IT" sz="1600" dirty="0">
                  <a:hlinkClick r:id="rId3" action="ppaction://hlinksldjump"/>
                </a:rPr>
                <a:t>slide 2</a:t>
              </a:r>
              <a:r>
                <a:rPr lang="it-IT" sz="1600" dirty="0"/>
                <a:t>)</a:t>
              </a:r>
              <a:endParaRPr lang="en-US" sz="1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4" name="AutoShape 2">
            <a:extLst>
              <a:ext uri="{FF2B5EF4-FFF2-40B4-BE49-F238E27FC236}">
                <a16:creationId xmlns:a16="http://schemas.microsoft.com/office/drawing/2014/main" id="{AA2932E7-27BE-BE4F-A43E-CB6CB2D82E7B}"/>
              </a:ext>
            </a:extLst>
          </p:cNvPr>
          <p:cNvSpPr/>
          <p:nvPr/>
        </p:nvSpPr>
        <p:spPr>
          <a:xfrm>
            <a:off x="6087615" y="4608293"/>
            <a:ext cx="0" cy="3665044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">
            <a:extLst>
              <a:ext uri="{FF2B5EF4-FFF2-40B4-BE49-F238E27FC236}">
                <a16:creationId xmlns:a16="http://schemas.microsoft.com/office/drawing/2014/main" id="{4A425546-3A81-D4E6-F208-BB04C54622D4}"/>
              </a:ext>
            </a:extLst>
          </p:cNvPr>
          <p:cNvSpPr/>
          <p:nvPr/>
        </p:nvSpPr>
        <p:spPr>
          <a:xfrm>
            <a:off x="12190119" y="4608293"/>
            <a:ext cx="0" cy="3665044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Freeform 4">
            <a:extLst>
              <a:ext uri="{FF2B5EF4-FFF2-40B4-BE49-F238E27FC236}">
                <a16:creationId xmlns:a16="http://schemas.microsoft.com/office/drawing/2014/main" id="{5352681E-1CBD-4467-5186-D5DF6A306C4F}"/>
              </a:ext>
            </a:extLst>
          </p:cNvPr>
          <p:cNvSpPr/>
          <p:nvPr/>
        </p:nvSpPr>
        <p:spPr>
          <a:xfrm>
            <a:off x="12861740" y="-4247371"/>
            <a:ext cx="8795119" cy="8859552"/>
          </a:xfrm>
          <a:custGeom>
            <a:avLst/>
            <a:gdLst/>
            <a:ahLst/>
            <a:cxnLst/>
            <a:rect l="l" t="t" r="r" b="b"/>
            <a:pathLst>
              <a:path w="8795119" h="8859552">
                <a:moveTo>
                  <a:pt x="0" y="0"/>
                </a:moveTo>
                <a:lnTo>
                  <a:pt x="8795120" y="0"/>
                </a:lnTo>
                <a:lnTo>
                  <a:pt x="8795120" y="8859552"/>
                </a:lnTo>
                <a:lnTo>
                  <a:pt x="0" y="8859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6">
            <a:extLst>
              <a:ext uri="{FF2B5EF4-FFF2-40B4-BE49-F238E27FC236}">
                <a16:creationId xmlns:a16="http://schemas.microsoft.com/office/drawing/2014/main" id="{A8DD5F17-BE3A-E159-B96A-BCC5B4296B37}"/>
              </a:ext>
            </a:extLst>
          </p:cNvPr>
          <p:cNvGrpSpPr/>
          <p:nvPr/>
        </p:nvGrpSpPr>
        <p:grpSpPr>
          <a:xfrm>
            <a:off x="7321869" y="4608293"/>
            <a:ext cx="1159331" cy="1159331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7B85BBE1-1B0E-8B2F-8420-3C0B5979E22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>
                <a:alpha val="94902"/>
              </a:srgbClr>
            </a:solidFill>
          </p:spPr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151CC7F3-B53E-EDBE-847C-ABFC9B672290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40" name="Freeform 9">
            <a:extLst>
              <a:ext uri="{FF2B5EF4-FFF2-40B4-BE49-F238E27FC236}">
                <a16:creationId xmlns:a16="http://schemas.microsoft.com/office/drawing/2014/main" id="{5A999D5B-03FB-8332-E75A-847221C0670B}"/>
              </a:ext>
            </a:extLst>
          </p:cNvPr>
          <p:cNvSpPr/>
          <p:nvPr/>
        </p:nvSpPr>
        <p:spPr>
          <a:xfrm>
            <a:off x="7667068" y="4953492"/>
            <a:ext cx="468932" cy="468932"/>
          </a:xfrm>
          <a:custGeom>
            <a:avLst/>
            <a:gdLst/>
            <a:ahLst/>
            <a:cxnLst/>
            <a:rect l="l" t="t" r="r" b="b"/>
            <a:pathLst>
              <a:path w="468932" h="468932">
                <a:moveTo>
                  <a:pt x="0" y="0"/>
                </a:moveTo>
                <a:lnTo>
                  <a:pt x="468932" y="0"/>
                </a:lnTo>
                <a:lnTo>
                  <a:pt x="468932" y="468932"/>
                </a:lnTo>
                <a:lnTo>
                  <a:pt x="0" y="4689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1" name="TextBox 10">
            <a:extLst>
              <a:ext uri="{FF2B5EF4-FFF2-40B4-BE49-F238E27FC236}">
                <a16:creationId xmlns:a16="http://schemas.microsoft.com/office/drawing/2014/main" id="{08C94943-EE1D-8FC9-20A7-AB8689710DFD}"/>
              </a:ext>
            </a:extLst>
          </p:cNvPr>
          <p:cNvSpPr txBox="1"/>
          <p:nvPr/>
        </p:nvSpPr>
        <p:spPr>
          <a:xfrm>
            <a:off x="7321869" y="6958125"/>
            <a:ext cx="3636715" cy="71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8"/>
              </a:lnSpc>
            </a:pPr>
            <a:r>
              <a:rPr lang="en-US" sz="2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Incremento della competitività</a:t>
            </a: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B5F579FB-B476-CC07-4197-B31688690DD7}"/>
              </a:ext>
            </a:extLst>
          </p:cNvPr>
          <p:cNvSpPr txBox="1"/>
          <p:nvPr/>
        </p:nvSpPr>
        <p:spPr>
          <a:xfrm>
            <a:off x="7321869" y="6217842"/>
            <a:ext cx="3468045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Lavoratori </a:t>
            </a:r>
          </a:p>
        </p:txBody>
      </p:sp>
      <p:grpSp>
        <p:nvGrpSpPr>
          <p:cNvPr id="43" name="Group 12">
            <a:extLst>
              <a:ext uri="{FF2B5EF4-FFF2-40B4-BE49-F238E27FC236}">
                <a16:creationId xmlns:a16="http://schemas.microsoft.com/office/drawing/2014/main" id="{CB98362C-2EA8-F650-DEFF-37701D4F8417}"/>
              </a:ext>
            </a:extLst>
          </p:cNvPr>
          <p:cNvGrpSpPr/>
          <p:nvPr/>
        </p:nvGrpSpPr>
        <p:grpSpPr>
          <a:xfrm>
            <a:off x="1279325" y="4855943"/>
            <a:ext cx="1159331" cy="1159331"/>
            <a:chOff x="0" y="0"/>
            <a:chExt cx="812800" cy="812800"/>
          </a:xfrm>
        </p:grpSpPr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3F91C931-BBB0-0749-A762-E859A16776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>
                <a:alpha val="94902"/>
              </a:srgbClr>
            </a:solidFill>
          </p:spPr>
        </p:sp>
        <p:sp>
          <p:nvSpPr>
            <p:cNvPr id="45" name="TextBox 14">
              <a:extLst>
                <a:ext uri="{FF2B5EF4-FFF2-40B4-BE49-F238E27FC236}">
                  <a16:creationId xmlns:a16="http://schemas.microsoft.com/office/drawing/2014/main" id="{BAAAD838-768C-E6DA-F94D-5AFF7B177B6F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46" name="Freeform 15">
            <a:extLst>
              <a:ext uri="{FF2B5EF4-FFF2-40B4-BE49-F238E27FC236}">
                <a16:creationId xmlns:a16="http://schemas.microsoft.com/office/drawing/2014/main" id="{BD3CF6B9-FBBC-F3B6-267D-BF3F43633D42}"/>
              </a:ext>
            </a:extLst>
          </p:cNvPr>
          <p:cNvSpPr/>
          <p:nvPr/>
        </p:nvSpPr>
        <p:spPr>
          <a:xfrm>
            <a:off x="1628035" y="5159466"/>
            <a:ext cx="461910" cy="552284"/>
          </a:xfrm>
          <a:custGeom>
            <a:avLst/>
            <a:gdLst/>
            <a:ahLst/>
            <a:cxnLst/>
            <a:rect l="l" t="t" r="r" b="b"/>
            <a:pathLst>
              <a:path w="461910" h="552284">
                <a:moveTo>
                  <a:pt x="0" y="0"/>
                </a:moveTo>
                <a:lnTo>
                  <a:pt x="461910" y="0"/>
                </a:lnTo>
                <a:lnTo>
                  <a:pt x="461910" y="552285"/>
                </a:lnTo>
                <a:lnTo>
                  <a:pt x="0" y="5522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7" name="TextBox 16">
            <a:extLst>
              <a:ext uri="{FF2B5EF4-FFF2-40B4-BE49-F238E27FC236}">
                <a16:creationId xmlns:a16="http://schemas.microsoft.com/office/drawing/2014/main" id="{51C669F9-2B5A-5841-7AA9-A85505E23112}"/>
              </a:ext>
            </a:extLst>
          </p:cNvPr>
          <p:cNvSpPr txBox="1"/>
          <p:nvPr/>
        </p:nvSpPr>
        <p:spPr>
          <a:xfrm>
            <a:off x="1279325" y="6958125"/>
            <a:ext cx="3636715" cy="71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8"/>
              </a:lnSpc>
            </a:pPr>
            <a:r>
              <a:rPr lang="en-US" sz="2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Sviluppo delle capacità linguistiche</a:t>
            </a:r>
          </a:p>
        </p:txBody>
      </p:sp>
      <p:sp>
        <p:nvSpPr>
          <p:cNvPr id="48" name="TextBox 17">
            <a:extLst>
              <a:ext uri="{FF2B5EF4-FFF2-40B4-BE49-F238E27FC236}">
                <a16:creationId xmlns:a16="http://schemas.microsoft.com/office/drawing/2014/main" id="{84C7FCB7-ACE1-1FBA-21A6-C0A3AAF5734A}"/>
              </a:ext>
            </a:extLst>
          </p:cNvPr>
          <p:cNvSpPr txBox="1"/>
          <p:nvPr/>
        </p:nvSpPr>
        <p:spPr>
          <a:xfrm>
            <a:off x="1279325" y="6217842"/>
            <a:ext cx="3468045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Allievi e studenti</a:t>
            </a:r>
          </a:p>
        </p:txBody>
      </p:sp>
      <p:grpSp>
        <p:nvGrpSpPr>
          <p:cNvPr id="49" name="Group 18">
            <a:extLst>
              <a:ext uri="{FF2B5EF4-FFF2-40B4-BE49-F238E27FC236}">
                <a16:creationId xmlns:a16="http://schemas.microsoft.com/office/drawing/2014/main" id="{D6244D46-40AB-761F-0816-D6DC5C74E436}"/>
              </a:ext>
            </a:extLst>
          </p:cNvPr>
          <p:cNvGrpSpPr/>
          <p:nvPr/>
        </p:nvGrpSpPr>
        <p:grpSpPr>
          <a:xfrm>
            <a:off x="13364413" y="4608293"/>
            <a:ext cx="1159331" cy="1159331"/>
            <a:chOff x="0" y="0"/>
            <a:chExt cx="812800" cy="812800"/>
          </a:xfrm>
        </p:grpSpPr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2CEACDF7-0BD7-8148-EB9D-0164864BA83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>
                <a:alpha val="94902"/>
              </a:srgbClr>
            </a:solidFill>
          </p:spPr>
        </p:sp>
        <p:sp>
          <p:nvSpPr>
            <p:cNvPr id="51" name="TextBox 20">
              <a:extLst>
                <a:ext uri="{FF2B5EF4-FFF2-40B4-BE49-F238E27FC236}">
                  <a16:creationId xmlns:a16="http://schemas.microsoft.com/office/drawing/2014/main" id="{711F675D-A5A9-CE8D-4D65-6BCC82883DDC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52" name="Freeform 21">
            <a:extLst>
              <a:ext uri="{FF2B5EF4-FFF2-40B4-BE49-F238E27FC236}">
                <a16:creationId xmlns:a16="http://schemas.microsoft.com/office/drawing/2014/main" id="{9A766ED9-A8CA-439B-AC84-E67F133DD1EB}"/>
              </a:ext>
            </a:extLst>
          </p:cNvPr>
          <p:cNvSpPr/>
          <p:nvPr/>
        </p:nvSpPr>
        <p:spPr>
          <a:xfrm>
            <a:off x="13728185" y="4911816"/>
            <a:ext cx="431786" cy="552284"/>
          </a:xfrm>
          <a:custGeom>
            <a:avLst/>
            <a:gdLst/>
            <a:ahLst/>
            <a:cxnLst/>
            <a:rect l="l" t="t" r="r" b="b"/>
            <a:pathLst>
              <a:path w="431786" h="552284">
                <a:moveTo>
                  <a:pt x="0" y="0"/>
                </a:moveTo>
                <a:lnTo>
                  <a:pt x="431786" y="0"/>
                </a:lnTo>
                <a:lnTo>
                  <a:pt x="431786" y="552285"/>
                </a:lnTo>
                <a:lnTo>
                  <a:pt x="0" y="5522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3" name="TextBox 22">
            <a:extLst>
              <a:ext uri="{FF2B5EF4-FFF2-40B4-BE49-F238E27FC236}">
                <a16:creationId xmlns:a16="http://schemas.microsoft.com/office/drawing/2014/main" id="{5F3D9014-D03F-34CE-773B-C0FCA9534964}"/>
              </a:ext>
            </a:extLst>
          </p:cNvPr>
          <p:cNvSpPr txBox="1"/>
          <p:nvPr/>
        </p:nvSpPr>
        <p:spPr>
          <a:xfrm>
            <a:off x="13364413" y="6958125"/>
            <a:ext cx="3636715" cy="141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8"/>
              </a:lnSpc>
            </a:pPr>
            <a:r>
              <a:rPr lang="en-US" sz="2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Preparazione per viaggiare nei paesi in cui si parla la lingua studiata.</a:t>
            </a:r>
          </a:p>
        </p:txBody>
      </p:sp>
      <p:sp>
        <p:nvSpPr>
          <p:cNvPr id="54" name="TextBox 23">
            <a:extLst>
              <a:ext uri="{FF2B5EF4-FFF2-40B4-BE49-F238E27FC236}">
                <a16:creationId xmlns:a16="http://schemas.microsoft.com/office/drawing/2014/main" id="{7C075CF0-D403-C4DC-2A29-90F072F42371}"/>
              </a:ext>
            </a:extLst>
          </p:cNvPr>
          <p:cNvSpPr txBox="1"/>
          <p:nvPr/>
        </p:nvSpPr>
        <p:spPr>
          <a:xfrm>
            <a:off x="13364413" y="6217842"/>
            <a:ext cx="2598917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Viaggiatori</a:t>
            </a:r>
          </a:p>
        </p:txBody>
      </p:sp>
    </p:spTree>
    <p:extLst>
      <p:ext uri="{BB962C8B-B14F-4D97-AF65-F5344CB8AC3E}">
        <p14:creationId xmlns:p14="http://schemas.microsoft.com/office/powerpoint/2010/main" val="4117954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592455"/>
            <a:ext cx="1159331" cy="11593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27006" y="3890761"/>
            <a:ext cx="562719" cy="562719"/>
          </a:xfrm>
          <a:custGeom>
            <a:avLst/>
            <a:gdLst/>
            <a:ahLst/>
            <a:cxnLst/>
            <a:rect l="l" t="t" r="r" b="b"/>
            <a:pathLst>
              <a:path w="562719" h="562719">
                <a:moveTo>
                  <a:pt x="0" y="0"/>
                </a:moveTo>
                <a:lnTo>
                  <a:pt x="562719" y="0"/>
                </a:lnTo>
                <a:lnTo>
                  <a:pt x="562719" y="562719"/>
                </a:lnTo>
                <a:lnTo>
                  <a:pt x="0" y="562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11850" y="3892466"/>
            <a:ext cx="9013643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Corsi online di eccellenza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5037859"/>
            <a:ext cx="1159331" cy="11593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87923" y="5291601"/>
            <a:ext cx="440885" cy="651846"/>
          </a:xfrm>
          <a:custGeom>
            <a:avLst/>
            <a:gdLst/>
            <a:ahLst/>
            <a:cxnLst/>
            <a:rect l="l" t="t" r="r" b="b"/>
            <a:pathLst>
              <a:path w="440885" h="651846">
                <a:moveTo>
                  <a:pt x="0" y="0"/>
                </a:moveTo>
                <a:lnTo>
                  <a:pt x="440885" y="0"/>
                </a:lnTo>
                <a:lnTo>
                  <a:pt x="440885" y="651846"/>
                </a:lnTo>
                <a:lnTo>
                  <a:pt x="0" y="651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2511850" y="5337870"/>
            <a:ext cx="9013643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Attività interattive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6483263"/>
            <a:ext cx="1159331" cy="11593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99763" y="6762742"/>
            <a:ext cx="617206" cy="600373"/>
          </a:xfrm>
          <a:custGeom>
            <a:avLst/>
            <a:gdLst/>
            <a:ahLst/>
            <a:cxnLst/>
            <a:rect l="l" t="t" r="r" b="b"/>
            <a:pathLst>
              <a:path w="617206" h="600373">
                <a:moveTo>
                  <a:pt x="0" y="0"/>
                </a:moveTo>
                <a:lnTo>
                  <a:pt x="617205" y="0"/>
                </a:lnTo>
                <a:lnTo>
                  <a:pt x="617205" y="600373"/>
                </a:lnTo>
                <a:lnTo>
                  <a:pt x="0" y="6003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2511850" y="6783274"/>
            <a:ext cx="9013643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Interazione con parlanti nativi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" y="7928667"/>
            <a:ext cx="1159331" cy="115933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302952" y="8202918"/>
            <a:ext cx="610828" cy="610828"/>
          </a:xfrm>
          <a:custGeom>
            <a:avLst/>
            <a:gdLst/>
            <a:ahLst/>
            <a:cxnLst/>
            <a:rect l="l" t="t" r="r" b="b"/>
            <a:pathLst>
              <a:path w="610828" h="610828">
                <a:moveTo>
                  <a:pt x="0" y="0"/>
                </a:moveTo>
                <a:lnTo>
                  <a:pt x="610827" y="0"/>
                </a:lnTo>
                <a:lnTo>
                  <a:pt x="610827" y="610828"/>
                </a:lnTo>
                <a:lnTo>
                  <a:pt x="0" y="6108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TextBox 21"/>
          <p:cNvSpPr txBox="1"/>
          <p:nvPr/>
        </p:nvSpPr>
        <p:spPr>
          <a:xfrm>
            <a:off x="2511850" y="8228678"/>
            <a:ext cx="9013643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Flessibilità negli orari di apprendimento</a:t>
            </a:r>
          </a:p>
        </p:txBody>
      </p:sp>
      <p:sp>
        <p:nvSpPr>
          <p:cNvPr id="22" name="Freeform 22"/>
          <p:cNvSpPr/>
          <p:nvPr/>
        </p:nvSpPr>
        <p:spPr>
          <a:xfrm rot="10799797">
            <a:off x="15522675" y="3462135"/>
            <a:ext cx="4664133" cy="5469666"/>
          </a:xfrm>
          <a:custGeom>
            <a:avLst/>
            <a:gdLst/>
            <a:ahLst/>
            <a:cxnLst/>
            <a:rect l="l" t="t" r="r" b="b"/>
            <a:pathLst>
              <a:path w="4664133" h="5469666">
                <a:moveTo>
                  <a:pt x="0" y="0"/>
                </a:moveTo>
                <a:lnTo>
                  <a:pt x="4664133" y="0"/>
                </a:lnTo>
                <a:lnTo>
                  <a:pt x="4664133" y="5469666"/>
                </a:lnTo>
                <a:lnTo>
                  <a:pt x="0" y="54696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 rot="10799797">
            <a:off x="11243953" y="2857089"/>
            <a:ext cx="5696390" cy="6680201"/>
          </a:xfrm>
          <a:custGeom>
            <a:avLst/>
            <a:gdLst/>
            <a:ahLst/>
            <a:cxnLst/>
            <a:rect l="l" t="t" r="r" b="b"/>
            <a:pathLst>
              <a:path w="5696390" h="6680201">
                <a:moveTo>
                  <a:pt x="0" y="0"/>
                </a:moveTo>
                <a:lnTo>
                  <a:pt x="5696389" y="0"/>
                </a:lnTo>
                <a:lnTo>
                  <a:pt x="5696389" y="6680201"/>
                </a:lnTo>
                <a:lnTo>
                  <a:pt x="0" y="66802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TextBox 24"/>
          <p:cNvSpPr txBox="1"/>
          <p:nvPr/>
        </p:nvSpPr>
        <p:spPr>
          <a:xfrm>
            <a:off x="1028700" y="1140548"/>
            <a:ext cx="14939763" cy="134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r>
              <a:rPr lang="en-US" sz="99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Board Details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1C96D6FB-A093-E12B-AA23-EF0BA18F0CFB}"/>
              </a:ext>
            </a:extLst>
          </p:cNvPr>
          <p:cNvGrpSpPr/>
          <p:nvPr/>
        </p:nvGrpSpPr>
        <p:grpSpPr>
          <a:xfrm>
            <a:off x="8610600" y="9334500"/>
            <a:ext cx="9484639" cy="754809"/>
            <a:chOff x="8610600" y="9334500"/>
            <a:chExt cx="9484639" cy="754809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A4D3E54F-DC97-EB2F-B5C9-C75A47CFE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6514" y="9334500"/>
              <a:ext cx="808725" cy="754809"/>
            </a:xfrm>
            <a:prstGeom prst="rect">
              <a:avLst/>
            </a:prstGeom>
          </p:spPr>
        </p:pic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3E8DE845-C051-70AB-7F22-F233720BBB29}"/>
                </a:ext>
              </a:extLst>
            </p:cNvPr>
            <p:cNvSpPr txBox="1"/>
            <p:nvPr/>
          </p:nvSpPr>
          <p:spPr>
            <a:xfrm>
              <a:off x="8610600" y="9527405"/>
              <a:ext cx="8421630" cy="36356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r">
                <a:lnSpc>
                  <a:spcPts val="3080"/>
                </a:lnSpc>
              </a:pPr>
              <a:r>
                <a:rPr lang="it-IT" sz="1600" dirty="0"/>
                <a:t>© CAOS Group 18 2024/2025, </a:t>
              </a:r>
              <a:r>
                <a:rPr lang="it-IT" sz="1600" dirty="0" err="1"/>
                <a:t>licensed</a:t>
              </a:r>
              <a:r>
                <a:rPr lang="it-IT" sz="1600" dirty="0"/>
                <a:t> under CC BY-NC 4.0 (</a:t>
              </a:r>
              <a:r>
                <a:rPr lang="it-IT" sz="1600" dirty="0" err="1"/>
                <a:t>view</a:t>
              </a:r>
              <a:r>
                <a:rPr lang="it-IT" sz="1600" dirty="0"/>
                <a:t> </a:t>
              </a:r>
              <a:r>
                <a:rPr lang="it-IT" sz="1600" dirty="0">
                  <a:hlinkClick r:id="rId13" action="ppaction://hlinksldjump"/>
                </a:rPr>
                <a:t>slide 2</a:t>
              </a:r>
              <a:r>
                <a:rPr lang="it-IT" sz="1600" dirty="0"/>
                <a:t>)</a:t>
              </a:r>
              <a:endParaRPr lang="en-US" sz="1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079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5007" y="205740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344634" y="5696545"/>
            <a:ext cx="4967028" cy="5144756"/>
          </a:xfrm>
          <a:custGeom>
            <a:avLst/>
            <a:gdLst/>
            <a:ahLst/>
            <a:cxnLst/>
            <a:rect l="l" t="t" r="r" b="b"/>
            <a:pathLst>
              <a:path w="4967028" h="5144756">
                <a:moveTo>
                  <a:pt x="0" y="0"/>
                </a:moveTo>
                <a:lnTo>
                  <a:pt x="4967028" y="0"/>
                </a:lnTo>
                <a:lnTo>
                  <a:pt x="4967028" y="5144757"/>
                </a:lnTo>
                <a:lnTo>
                  <a:pt x="0" y="5144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8380302" y="2335446"/>
            <a:ext cx="0" cy="5933478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9619075" y="1711469"/>
            <a:ext cx="1144854" cy="1652676"/>
          </a:xfrm>
          <a:custGeom>
            <a:avLst/>
            <a:gdLst/>
            <a:ahLst/>
            <a:cxnLst/>
            <a:rect l="l" t="t" r="r" b="b"/>
            <a:pathLst>
              <a:path w="1144854" h="1652676">
                <a:moveTo>
                  <a:pt x="0" y="0"/>
                </a:moveTo>
                <a:lnTo>
                  <a:pt x="1144853" y="0"/>
                </a:lnTo>
                <a:lnTo>
                  <a:pt x="1144853" y="1652677"/>
                </a:lnTo>
                <a:lnTo>
                  <a:pt x="0" y="1652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47342" y="2335446"/>
            <a:ext cx="6543638" cy="2551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r>
              <a:rPr lang="en-US" sz="8000" b="1" u="none" strike="noStrike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QEMU Board</a:t>
            </a:r>
            <a:endParaRPr lang="en-US" sz="8000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Emulation</a:t>
            </a:r>
            <a:endParaRPr lang="en-US" sz="8000" b="1" u="none" strike="noStrike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19075" y="3444426"/>
            <a:ext cx="5857077" cy="151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Siamo un'azienda che mira all'innovazione e al perfezionamento.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19075" y="6144086"/>
            <a:ext cx="7106919" cy="2829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8"/>
              </a:lnSpc>
            </a:pPr>
            <a:r>
              <a:rPr lang="en-US" sz="2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 nostra missione è creare soluzioni uniche che cambieranno il mondo in meglio. Riuniamo talentuosi professionisti desiderosi di raggiungere nuove vette nei nostri settori di attività. Il nostro obiettivo è essere un'ispirazione per gli altri e lasciare un segno nella storia. Benvenuti nel mondo della nostra azienda, dove ogni giorno è un'opportunità per superarsi!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F93708E3-A4A3-7554-B532-F67CE55D0F68}"/>
              </a:ext>
            </a:extLst>
          </p:cNvPr>
          <p:cNvGrpSpPr/>
          <p:nvPr/>
        </p:nvGrpSpPr>
        <p:grpSpPr>
          <a:xfrm>
            <a:off x="8610600" y="9334500"/>
            <a:ext cx="9484639" cy="754809"/>
            <a:chOff x="8610600" y="9334500"/>
            <a:chExt cx="9484639" cy="754809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B0BBBDD5-01F4-1568-5A81-29025D5CD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6514" y="9334500"/>
              <a:ext cx="808725" cy="754809"/>
            </a:xfrm>
            <a:prstGeom prst="rect">
              <a:avLst/>
            </a:prstGeom>
          </p:spPr>
        </p:pic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B56B5BDF-5072-4A5D-BE89-58D2E0FEFF69}"/>
                </a:ext>
              </a:extLst>
            </p:cNvPr>
            <p:cNvSpPr txBox="1"/>
            <p:nvPr/>
          </p:nvSpPr>
          <p:spPr>
            <a:xfrm>
              <a:off x="8610600" y="9527405"/>
              <a:ext cx="8421630" cy="36356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r">
                <a:lnSpc>
                  <a:spcPts val="3080"/>
                </a:lnSpc>
              </a:pPr>
              <a:r>
                <a:rPr lang="it-IT" sz="1600" dirty="0"/>
                <a:t>© CAOS Group 18 2024/2025, </a:t>
              </a:r>
              <a:r>
                <a:rPr lang="it-IT" sz="1600" dirty="0" err="1"/>
                <a:t>licensed</a:t>
              </a:r>
              <a:r>
                <a:rPr lang="it-IT" sz="1600" dirty="0"/>
                <a:t> under CC BY-NC 4.0 (</a:t>
              </a:r>
              <a:r>
                <a:rPr lang="it-IT" sz="1600" dirty="0" err="1"/>
                <a:t>view</a:t>
              </a:r>
              <a:r>
                <a:rPr lang="it-IT" sz="1600" dirty="0"/>
                <a:t> </a:t>
              </a:r>
              <a:r>
                <a:rPr lang="it-IT" sz="1600" dirty="0">
                  <a:hlinkClick r:id="rId7" action="ppaction://hlinksldjump"/>
                </a:rPr>
                <a:t>slide 2</a:t>
              </a:r>
              <a:r>
                <a:rPr lang="it-IT" sz="1600" dirty="0"/>
                <a:t>)</a:t>
              </a:r>
              <a:endParaRPr lang="en-US" sz="1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900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5007" y="205740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344634" y="5696545"/>
            <a:ext cx="4967028" cy="5144756"/>
          </a:xfrm>
          <a:custGeom>
            <a:avLst/>
            <a:gdLst/>
            <a:ahLst/>
            <a:cxnLst/>
            <a:rect l="l" t="t" r="r" b="b"/>
            <a:pathLst>
              <a:path w="4967028" h="5144756">
                <a:moveTo>
                  <a:pt x="0" y="0"/>
                </a:moveTo>
                <a:lnTo>
                  <a:pt x="4967028" y="0"/>
                </a:lnTo>
                <a:lnTo>
                  <a:pt x="4967028" y="5144757"/>
                </a:lnTo>
                <a:lnTo>
                  <a:pt x="0" y="5144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8380302" y="2335446"/>
            <a:ext cx="0" cy="5933478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9619075" y="1711469"/>
            <a:ext cx="1144854" cy="1652676"/>
          </a:xfrm>
          <a:custGeom>
            <a:avLst/>
            <a:gdLst/>
            <a:ahLst/>
            <a:cxnLst/>
            <a:rect l="l" t="t" r="r" b="b"/>
            <a:pathLst>
              <a:path w="1144854" h="1652676">
                <a:moveTo>
                  <a:pt x="0" y="0"/>
                </a:moveTo>
                <a:lnTo>
                  <a:pt x="1144853" y="0"/>
                </a:lnTo>
                <a:lnTo>
                  <a:pt x="1144853" y="1652677"/>
                </a:lnTo>
                <a:lnTo>
                  <a:pt x="0" y="1652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47342" y="2335446"/>
            <a:ext cx="6543638" cy="2551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r>
              <a:rPr lang="en-US" sz="8000" b="1" u="none" strike="noStrike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QEMU UART</a:t>
            </a:r>
            <a:endParaRPr lang="en-US" sz="8000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Emulation</a:t>
            </a:r>
            <a:endParaRPr lang="en-US" sz="8000" b="1" u="none" strike="noStrike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19075" y="3444426"/>
            <a:ext cx="5857077" cy="151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Siamo un'azienda che mira all'innovazione e al perfezionamento.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19075" y="6144086"/>
            <a:ext cx="7106919" cy="2829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8"/>
              </a:lnSpc>
            </a:pPr>
            <a:r>
              <a:rPr lang="en-US" sz="2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 nostra missione è creare soluzioni uniche che cambieranno il mondo in meglio. Riuniamo talentuosi professionisti desiderosi di raggiungere nuove vette nei nostri settori di attività. Il nostro obiettivo è essere un'ispirazione per gli altri e lasciare un segno nella storia. Benvenuti nel mondo della nostra azienda, dove ogni giorno è un'opportunità per superarsi!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7F408AC-47E5-2728-A151-6A6E429BF493}"/>
              </a:ext>
            </a:extLst>
          </p:cNvPr>
          <p:cNvGrpSpPr/>
          <p:nvPr/>
        </p:nvGrpSpPr>
        <p:grpSpPr>
          <a:xfrm>
            <a:off x="8610600" y="9334500"/>
            <a:ext cx="9484639" cy="754809"/>
            <a:chOff x="8610600" y="9334500"/>
            <a:chExt cx="9484639" cy="754809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1BFAE43D-5809-C232-4042-F5E53D7E6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6514" y="9334500"/>
              <a:ext cx="808725" cy="754809"/>
            </a:xfrm>
            <a:prstGeom prst="rect">
              <a:avLst/>
            </a:prstGeom>
          </p:spPr>
        </p:pic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30734FFB-C6FD-A5CB-115A-5FBAC6A581E6}"/>
                </a:ext>
              </a:extLst>
            </p:cNvPr>
            <p:cNvSpPr txBox="1"/>
            <p:nvPr/>
          </p:nvSpPr>
          <p:spPr>
            <a:xfrm>
              <a:off x="8610600" y="9527405"/>
              <a:ext cx="8421630" cy="36356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r">
                <a:lnSpc>
                  <a:spcPts val="3080"/>
                </a:lnSpc>
              </a:pPr>
              <a:r>
                <a:rPr lang="it-IT" sz="1600" dirty="0"/>
                <a:t>© CAOS Group 18 2024/2025, </a:t>
              </a:r>
              <a:r>
                <a:rPr lang="it-IT" sz="1600" dirty="0" err="1"/>
                <a:t>licensed</a:t>
              </a:r>
              <a:r>
                <a:rPr lang="it-IT" sz="1600" dirty="0"/>
                <a:t> under CC BY-NC 4.0 (</a:t>
              </a:r>
              <a:r>
                <a:rPr lang="it-IT" sz="1600" dirty="0" err="1"/>
                <a:t>view</a:t>
              </a:r>
              <a:r>
                <a:rPr lang="it-IT" sz="1600" dirty="0"/>
                <a:t> </a:t>
              </a:r>
              <a:r>
                <a:rPr lang="it-IT" sz="1600" dirty="0">
                  <a:hlinkClick r:id="rId7" action="ppaction://hlinksldjump"/>
                </a:rPr>
                <a:t>slide 2</a:t>
              </a:r>
              <a:r>
                <a:rPr lang="it-IT" sz="1600" dirty="0"/>
                <a:t>)</a:t>
              </a:r>
              <a:endParaRPr lang="en-US" sz="1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808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5007" y="205740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344634" y="5696545"/>
            <a:ext cx="4967028" cy="5144756"/>
          </a:xfrm>
          <a:custGeom>
            <a:avLst/>
            <a:gdLst/>
            <a:ahLst/>
            <a:cxnLst/>
            <a:rect l="l" t="t" r="r" b="b"/>
            <a:pathLst>
              <a:path w="4967028" h="5144756">
                <a:moveTo>
                  <a:pt x="0" y="0"/>
                </a:moveTo>
                <a:lnTo>
                  <a:pt x="4967028" y="0"/>
                </a:lnTo>
                <a:lnTo>
                  <a:pt x="4967028" y="5144757"/>
                </a:lnTo>
                <a:lnTo>
                  <a:pt x="0" y="5144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8380302" y="2335446"/>
            <a:ext cx="0" cy="5933478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9619075" y="1711469"/>
            <a:ext cx="1144854" cy="1652676"/>
          </a:xfrm>
          <a:custGeom>
            <a:avLst/>
            <a:gdLst/>
            <a:ahLst/>
            <a:cxnLst/>
            <a:rect l="l" t="t" r="r" b="b"/>
            <a:pathLst>
              <a:path w="1144854" h="1652676">
                <a:moveTo>
                  <a:pt x="0" y="0"/>
                </a:moveTo>
                <a:lnTo>
                  <a:pt x="1144853" y="0"/>
                </a:lnTo>
                <a:lnTo>
                  <a:pt x="1144853" y="1652677"/>
                </a:lnTo>
                <a:lnTo>
                  <a:pt x="0" y="1652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47342" y="2335446"/>
            <a:ext cx="6543638" cy="2551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r>
              <a:rPr lang="en-US" sz="8000" b="1" u="none" strike="noStrike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QEMU </a:t>
            </a:r>
            <a:r>
              <a:rPr lang="en-US" sz="8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CAN</a:t>
            </a:r>
          </a:p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Emulation</a:t>
            </a:r>
            <a:endParaRPr lang="en-US" sz="8000" b="1" u="none" strike="noStrike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19075" y="3444426"/>
            <a:ext cx="5857077" cy="151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Siamo un'azienda che mira all'innovazione e al perfezionamento.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19075" y="6144086"/>
            <a:ext cx="7106919" cy="2829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8"/>
              </a:lnSpc>
            </a:pPr>
            <a:r>
              <a:rPr lang="en-US" sz="2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 nostra missione è creare soluzioni uniche che cambieranno il mondo in meglio. Riuniamo talentuosi professionisti desiderosi di raggiungere nuove vette nei nostri settori di attività. Il nostro obiettivo è essere un'ispirazione per gli altri e lasciare un segno nella storia. Benvenuti nel mondo della nostra azienda, dove ogni giorno è un'opportunità per superarsi!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D9E2459E-7446-CF19-49A1-43F0C63E5B95}"/>
              </a:ext>
            </a:extLst>
          </p:cNvPr>
          <p:cNvGrpSpPr/>
          <p:nvPr/>
        </p:nvGrpSpPr>
        <p:grpSpPr>
          <a:xfrm>
            <a:off x="8610600" y="9334500"/>
            <a:ext cx="9484639" cy="754809"/>
            <a:chOff x="8610600" y="9334500"/>
            <a:chExt cx="9484639" cy="754809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5988023F-4E4D-459F-935B-7CD8BF82B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6514" y="9334500"/>
              <a:ext cx="808725" cy="754809"/>
            </a:xfrm>
            <a:prstGeom prst="rect">
              <a:avLst/>
            </a:prstGeom>
          </p:spPr>
        </p:pic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A661F6D1-FBF0-285D-C796-433C0BAE12E8}"/>
                </a:ext>
              </a:extLst>
            </p:cNvPr>
            <p:cNvSpPr txBox="1"/>
            <p:nvPr/>
          </p:nvSpPr>
          <p:spPr>
            <a:xfrm>
              <a:off x="8610600" y="9527405"/>
              <a:ext cx="8421630" cy="36356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r">
                <a:lnSpc>
                  <a:spcPts val="3080"/>
                </a:lnSpc>
              </a:pPr>
              <a:r>
                <a:rPr lang="it-IT" sz="1600" dirty="0"/>
                <a:t>© CAOS Group 18 2024/2025, </a:t>
              </a:r>
              <a:r>
                <a:rPr lang="it-IT" sz="1600" dirty="0" err="1"/>
                <a:t>licensed</a:t>
              </a:r>
              <a:r>
                <a:rPr lang="it-IT" sz="1600" dirty="0"/>
                <a:t> under CC BY-NC 4.0 (</a:t>
              </a:r>
              <a:r>
                <a:rPr lang="it-IT" sz="1600" dirty="0" err="1"/>
                <a:t>view</a:t>
              </a:r>
              <a:r>
                <a:rPr lang="it-IT" sz="1600" dirty="0"/>
                <a:t> </a:t>
              </a:r>
              <a:r>
                <a:rPr lang="it-IT" sz="1600" dirty="0">
                  <a:hlinkClick r:id="rId7" action="ppaction://hlinksldjump"/>
                </a:rPr>
                <a:t>slide 2</a:t>
              </a:r>
              <a:r>
                <a:rPr lang="it-IT" sz="1600" dirty="0"/>
                <a:t>)</a:t>
              </a:r>
              <a:endParaRPr lang="en-US" sz="1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8608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20958"/>
            <a:ext cx="8442316" cy="8473128"/>
          </a:xfrm>
          <a:custGeom>
            <a:avLst/>
            <a:gdLst/>
            <a:ahLst/>
            <a:cxnLst/>
            <a:rect l="l" t="t" r="r" b="b"/>
            <a:pathLst>
              <a:path w="8442316" h="8473128">
                <a:moveTo>
                  <a:pt x="0" y="0"/>
                </a:moveTo>
                <a:lnTo>
                  <a:pt x="8442316" y="0"/>
                </a:lnTo>
                <a:lnTo>
                  <a:pt x="8442316" y="8473127"/>
                </a:lnTo>
                <a:lnTo>
                  <a:pt x="0" y="8473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46464" y="4102269"/>
            <a:ext cx="4910506" cy="491050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7632" tIns="57632" rIns="57632" bIns="57632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24553" y="4198636"/>
            <a:ext cx="290372" cy="29037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829147" y="4064169"/>
            <a:ext cx="7651512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Tecnologia all'avanguardia</a:t>
            </a:r>
          </a:p>
        </p:txBody>
      </p:sp>
      <p:sp>
        <p:nvSpPr>
          <p:cNvPr id="10" name="AutoShape 10"/>
          <p:cNvSpPr/>
          <p:nvPr/>
        </p:nvSpPr>
        <p:spPr>
          <a:xfrm>
            <a:off x="8014925" y="4343823"/>
            <a:ext cx="154752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1" name="Group 11"/>
          <p:cNvGrpSpPr/>
          <p:nvPr/>
        </p:nvGrpSpPr>
        <p:grpSpPr>
          <a:xfrm>
            <a:off x="8280245" y="5536155"/>
            <a:ext cx="290372" cy="29037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472707" y="5401687"/>
            <a:ext cx="6941277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Personale qualificato</a:t>
            </a:r>
          </a:p>
        </p:txBody>
      </p:sp>
      <p:sp>
        <p:nvSpPr>
          <p:cNvPr id="15" name="AutoShape 15"/>
          <p:cNvSpPr/>
          <p:nvPr/>
        </p:nvSpPr>
        <p:spPr>
          <a:xfrm>
            <a:off x="8570617" y="5681341"/>
            <a:ext cx="154752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6" name="Group 16"/>
          <p:cNvGrpSpPr/>
          <p:nvPr/>
        </p:nvGrpSpPr>
        <p:grpSpPr>
          <a:xfrm>
            <a:off x="8280245" y="6873673"/>
            <a:ext cx="290372" cy="29037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472707" y="6739205"/>
            <a:ext cx="6941277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Partnership strategiche</a:t>
            </a:r>
          </a:p>
        </p:txBody>
      </p:sp>
      <p:sp>
        <p:nvSpPr>
          <p:cNvPr id="20" name="AutoShape 20"/>
          <p:cNvSpPr/>
          <p:nvPr/>
        </p:nvSpPr>
        <p:spPr>
          <a:xfrm>
            <a:off x="8570617" y="7018859"/>
            <a:ext cx="154752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21" name="Group 21"/>
          <p:cNvGrpSpPr/>
          <p:nvPr/>
        </p:nvGrpSpPr>
        <p:grpSpPr>
          <a:xfrm>
            <a:off x="7961897" y="8211191"/>
            <a:ext cx="290372" cy="29037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118861" y="8076724"/>
            <a:ext cx="6941277" cy="5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Capitale finanziario</a:t>
            </a:r>
          </a:p>
        </p:txBody>
      </p:sp>
      <p:sp>
        <p:nvSpPr>
          <p:cNvPr id="25" name="AutoShape 25"/>
          <p:cNvSpPr/>
          <p:nvPr/>
        </p:nvSpPr>
        <p:spPr>
          <a:xfrm>
            <a:off x="8252269" y="8356378"/>
            <a:ext cx="154752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6" name="TextBox 26"/>
          <p:cNvSpPr txBox="1"/>
          <p:nvPr/>
        </p:nvSpPr>
        <p:spPr>
          <a:xfrm>
            <a:off x="1027938" y="1123950"/>
            <a:ext cx="13393229" cy="134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r>
              <a:rPr lang="en-US" sz="9999" b="1" u="none" strike="noStrike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FreeRTOS</a:t>
            </a:r>
            <a:r>
              <a:rPr lang="en-US" sz="9999" b="1" u="none" strike="noStrike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Porting</a:t>
            </a:r>
          </a:p>
        </p:txBody>
      </p:sp>
      <p:sp>
        <p:nvSpPr>
          <p:cNvPr id="27" name="Freeform 27"/>
          <p:cNvSpPr/>
          <p:nvPr/>
        </p:nvSpPr>
        <p:spPr>
          <a:xfrm>
            <a:off x="3296505" y="5143500"/>
            <a:ext cx="1849307" cy="2669603"/>
          </a:xfrm>
          <a:custGeom>
            <a:avLst/>
            <a:gdLst/>
            <a:ahLst/>
            <a:cxnLst/>
            <a:rect l="l" t="t" r="r" b="b"/>
            <a:pathLst>
              <a:path w="1849307" h="2669603">
                <a:moveTo>
                  <a:pt x="0" y="0"/>
                </a:moveTo>
                <a:lnTo>
                  <a:pt x="1849307" y="0"/>
                </a:lnTo>
                <a:lnTo>
                  <a:pt x="1849307" y="2669603"/>
                </a:lnTo>
                <a:lnTo>
                  <a:pt x="0" y="2669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90F49388-4405-3DC0-72A6-30790A22FD59}"/>
              </a:ext>
            </a:extLst>
          </p:cNvPr>
          <p:cNvGrpSpPr/>
          <p:nvPr/>
        </p:nvGrpSpPr>
        <p:grpSpPr>
          <a:xfrm>
            <a:off x="8610600" y="9334500"/>
            <a:ext cx="9484639" cy="754809"/>
            <a:chOff x="8610600" y="9334500"/>
            <a:chExt cx="9484639" cy="754809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3AF54ED4-0CC6-AB77-122B-E24B7F401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6514" y="9334500"/>
              <a:ext cx="808725" cy="754809"/>
            </a:xfrm>
            <a:prstGeom prst="rect">
              <a:avLst/>
            </a:prstGeom>
          </p:spPr>
        </p:pic>
        <p:sp>
          <p:nvSpPr>
            <p:cNvPr id="30" name="TextBox 5">
              <a:extLst>
                <a:ext uri="{FF2B5EF4-FFF2-40B4-BE49-F238E27FC236}">
                  <a16:creationId xmlns:a16="http://schemas.microsoft.com/office/drawing/2014/main" id="{FD2B285F-291D-C63E-FC26-DD85DDDE3D48}"/>
                </a:ext>
              </a:extLst>
            </p:cNvPr>
            <p:cNvSpPr txBox="1"/>
            <p:nvPr/>
          </p:nvSpPr>
          <p:spPr>
            <a:xfrm>
              <a:off x="8610600" y="9527405"/>
              <a:ext cx="8421630" cy="36356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r">
                <a:lnSpc>
                  <a:spcPts val="3080"/>
                </a:lnSpc>
              </a:pPr>
              <a:r>
                <a:rPr lang="it-IT" sz="1600" dirty="0"/>
                <a:t>© CAOS Group 18 2024/2025, </a:t>
              </a:r>
              <a:r>
                <a:rPr lang="it-IT" sz="1600" dirty="0" err="1"/>
                <a:t>licensed</a:t>
              </a:r>
              <a:r>
                <a:rPr lang="it-IT" sz="1600" dirty="0"/>
                <a:t> under CC BY-NC 4.0 (</a:t>
              </a:r>
              <a:r>
                <a:rPr lang="it-IT" sz="1600" dirty="0" err="1"/>
                <a:t>view</a:t>
              </a:r>
              <a:r>
                <a:rPr lang="it-IT" sz="1600" dirty="0"/>
                <a:t> </a:t>
              </a:r>
              <a:r>
                <a:rPr lang="it-IT" sz="1600" dirty="0">
                  <a:hlinkClick r:id="rId7" action="ppaction://hlinksldjump"/>
                </a:rPr>
                <a:t>slide 2</a:t>
              </a:r>
              <a:r>
                <a:rPr lang="it-IT" sz="1600" dirty="0"/>
                <a:t>)</a:t>
              </a:r>
              <a:endParaRPr lang="en-US" sz="1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382000" y="5295900"/>
            <a:ext cx="4374975" cy="3777632"/>
            <a:chOff x="0" y="0"/>
            <a:chExt cx="1152257" cy="9949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2257" cy="994932"/>
            </a:xfrm>
            <a:custGeom>
              <a:avLst/>
              <a:gdLst/>
              <a:ahLst/>
              <a:cxnLst/>
              <a:rect l="l" t="t" r="r" b="b"/>
              <a:pathLst>
                <a:path w="1152257" h="994932">
                  <a:moveTo>
                    <a:pt x="90249" y="0"/>
                  </a:moveTo>
                  <a:lnTo>
                    <a:pt x="1062008" y="0"/>
                  </a:lnTo>
                  <a:cubicBezTo>
                    <a:pt x="1085943" y="0"/>
                    <a:pt x="1108898" y="9508"/>
                    <a:pt x="1125823" y="26433"/>
                  </a:cubicBezTo>
                  <a:cubicBezTo>
                    <a:pt x="1142748" y="43358"/>
                    <a:pt x="1152257" y="66314"/>
                    <a:pt x="1152257" y="90249"/>
                  </a:cubicBezTo>
                  <a:lnTo>
                    <a:pt x="1152257" y="904683"/>
                  </a:lnTo>
                  <a:cubicBezTo>
                    <a:pt x="1152257" y="954526"/>
                    <a:pt x="1111851" y="994932"/>
                    <a:pt x="1062008" y="994932"/>
                  </a:cubicBezTo>
                  <a:lnTo>
                    <a:pt x="90249" y="994932"/>
                  </a:lnTo>
                  <a:cubicBezTo>
                    <a:pt x="40406" y="994932"/>
                    <a:pt x="0" y="954526"/>
                    <a:pt x="0" y="904683"/>
                  </a:cubicBezTo>
                  <a:lnTo>
                    <a:pt x="0" y="90249"/>
                  </a:lnTo>
                  <a:cubicBezTo>
                    <a:pt x="0" y="40406"/>
                    <a:pt x="40406" y="0"/>
                    <a:pt x="9024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152257" cy="1023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237776" y="5563684"/>
            <a:ext cx="1159331" cy="11593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2337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486543" y="5892468"/>
            <a:ext cx="661799" cy="501764"/>
          </a:xfrm>
          <a:custGeom>
            <a:avLst/>
            <a:gdLst/>
            <a:ahLst/>
            <a:cxnLst/>
            <a:rect l="l" t="t" r="r" b="b"/>
            <a:pathLst>
              <a:path w="661799" h="501764">
                <a:moveTo>
                  <a:pt x="0" y="0"/>
                </a:moveTo>
                <a:lnTo>
                  <a:pt x="661798" y="0"/>
                </a:lnTo>
                <a:lnTo>
                  <a:pt x="661798" y="501763"/>
                </a:lnTo>
                <a:lnTo>
                  <a:pt x="0" y="501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8751318" y="7704962"/>
            <a:ext cx="3645789" cy="1016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Ricerca e sviluppo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028154" y="1349684"/>
            <a:ext cx="4374975" cy="3777632"/>
            <a:chOff x="0" y="0"/>
            <a:chExt cx="1152257" cy="9949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2257" cy="994932"/>
            </a:xfrm>
            <a:custGeom>
              <a:avLst/>
              <a:gdLst/>
              <a:ahLst/>
              <a:cxnLst/>
              <a:rect l="l" t="t" r="r" b="b"/>
              <a:pathLst>
                <a:path w="1152257" h="994932">
                  <a:moveTo>
                    <a:pt x="90249" y="0"/>
                  </a:moveTo>
                  <a:lnTo>
                    <a:pt x="1062008" y="0"/>
                  </a:lnTo>
                  <a:cubicBezTo>
                    <a:pt x="1085943" y="0"/>
                    <a:pt x="1108898" y="9508"/>
                    <a:pt x="1125823" y="26433"/>
                  </a:cubicBezTo>
                  <a:cubicBezTo>
                    <a:pt x="1142748" y="43358"/>
                    <a:pt x="1152257" y="66314"/>
                    <a:pt x="1152257" y="90249"/>
                  </a:cubicBezTo>
                  <a:lnTo>
                    <a:pt x="1152257" y="904683"/>
                  </a:lnTo>
                  <a:cubicBezTo>
                    <a:pt x="1152257" y="954526"/>
                    <a:pt x="1111851" y="994932"/>
                    <a:pt x="1062008" y="994932"/>
                  </a:cubicBezTo>
                  <a:lnTo>
                    <a:pt x="90249" y="994932"/>
                  </a:lnTo>
                  <a:cubicBezTo>
                    <a:pt x="40406" y="994932"/>
                    <a:pt x="0" y="954526"/>
                    <a:pt x="0" y="904683"/>
                  </a:cubicBezTo>
                  <a:lnTo>
                    <a:pt x="0" y="90249"/>
                  </a:lnTo>
                  <a:cubicBezTo>
                    <a:pt x="0" y="40406"/>
                    <a:pt x="40406" y="0"/>
                    <a:pt x="9024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152257" cy="1023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879206" y="1617468"/>
            <a:ext cx="1159331" cy="11593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r">
                <a:lnSpc>
                  <a:spcPts val="233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6138465" y="1931313"/>
            <a:ext cx="640813" cy="569741"/>
          </a:xfrm>
          <a:custGeom>
            <a:avLst/>
            <a:gdLst/>
            <a:ahLst/>
            <a:cxnLst/>
            <a:rect l="l" t="t" r="r" b="b"/>
            <a:pathLst>
              <a:path w="640813" h="569741">
                <a:moveTo>
                  <a:pt x="0" y="0"/>
                </a:moveTo>
                <a:lnTo>
                  <a:pt x="640812" y="0"/>
                </a:lnTo>
                <a:lnTo>
                  <a:pt x="640812" y="569741"/>
                </a:lnTo>
                <a:lnTo>
                  <a:pt x="0" y="5697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>
            <a:off x="13392747" y="3263446"/>
            <a:ext cx="3645789" cy="151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Gestione delle relazioni con i clienti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028154" y="5295900"/>
            <a:ext cx="4374975" cy="3777632"/>
            <a:chOff x="0" y="0"/>
            <a:chExt cx="1152257" cy="9949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52257" cy="994932"/>
            </a:xfrm>
            <a:custGeom>
              <a:avLst/>
              <a:gdLst/>
              <a:ahLst/>
              <a:cxnLst/>
              <a:rect l="l" t="t" r="r" b="b"/>
              <a:pathLst>
                <a:path w="1152257" h="994932">
                  <a:moveTo>
                    <a:pt x="90249" y="0"/>
                  </a:moveTo>
                  <a:lnTo>
                    <a:pt x="1062008" y="0"/>
                  </a:lnTo>
                  <a:cubicBezTo>
                    <a:pt x="1085943" y="0"/>
                    <a:pt x="1108898" y="9508"/>
                    <a:pt x="1125823" y="26433"/>
                  </a:cubicBezTo>
                  <a:cubicBezTo>
                    <a:pt x="1142748" y="43358"/>
                    <a:pt x="1152257" y="66314"/>
                    <a:pt x="1152257" y="90249"/>
                  </a:cubicBezTo>
                  <a:lnTo>
                    <a:pt x="1152257" y="904683"/>
                  </a:lnTo>
                  <a:cubicBezTo>
                    <a:pt x="1152257" y="954526"/>
                    <a:pt x="1111851" y="994932"/>
                    <a:pt x="1062008" y="994932"/>
                  </a:cubicBezTo>
                  <a:lnTo>
                    <a:pt x="90249" y="994932"/>
                  </a:lnTo>
                  <a:cubicBezTo>
                    <a:pt x="40406" y="994932"/>
                    <a:pt x="0" y="954526"/>
                    <a:pt x="0" y="904683"/>
                  </a:cubicBezTo>
                  <a:lnTo>
                    <a:pt x="0" y="90249"/>
                  </a:lnTo>
                  <a:cubicBezTo>
                    <a:pt x="0" y="40406"/>
                    <a:pt x="40406" y="0"/>
                    <a:pt x="9024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152257" cy="1023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883931" y="5563684"/>
            <a:ext cx="1159331" cy="115933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r">
                <a:lnSpc>
                  <a:spcPts val="233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116946" y="5805523"/>
            <a:ext cx="693300" cy="675652"/>
          </a:xfrm>
          <a:custGeom>
            <a:avLst/>
            <a:gdLst/>
            <a:ahLst/>
            <a:cxnLst/>
            <a:rect l="l" t="t" r="r" b="b"/>
            <a:pathLst>
              <a:path w="693300" h="675652">
                <a:moveTo>
                  <a:pt x="0" y="0"/>
                </a:moveTo>
                <a:lnTo>
                  <a:pt x="693300" y="0"/>
                </a:lnTo>
                <a:lnTo>
                  <a:pt x="693300" y="675653"/>
                </a:lnTo>
                <a:lnTo>
                  <a:pt x="0" y="6756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TextBox 27"/>
          <p:cNvSpPr txBox="1"/>
          <p:nvPr/>
        </p:nvSpPr>
        <p:spPr>
          <a:xfrm>
            <a:off x="13397472" y="7704962"/>
            <a:ext cx="3645789" cy="1016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Marketing e promozione</a:t>
            </a:r>
          </a:p>
        </p:txBody>
      </p:sp>
      <p:sp>
        <p:nvSpPr>
          <p:cNvPr id="28" name="TextBox 28"/>
          <p:cNvSpPr txBox="1"/>
          <p:nvPr/>
        </p:nvSpPr>
        <p:spPr>
          <a:xfrm rot="16200000">
            <a:off x="-1600975" y="3981470"/>
            <a:ext cx="7010794" cy="2628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999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Main</a:t>
            </a:r>
          </a:p>
          <a:p>
            <a:pPr marL="0" lvl="0" indent="0" algn="ctr">
              <a:lnSpc>
                <a:spcPts val="9999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</a:t>
            </a:r>
          </a:p>
        </p:txBody>
      </p:sp>
      <p:grpSp>
        <p:nvGrpSpPr>
          <p:cNvPr id="29" name="Group 12">
            <a:extLst>
              <a:ext uri="{FF2B5EF4-FFF2-40B4-BE49-F238E27FC236}">
                <a16:creationId xmlns:a16="http://schemas.microsoft.com/office/drawing/2014/main" id="{A8AA65D6-D0BF-DF44-E4A9-D19686B62302}"/>
              </a:ext>
            </a:extLst>
          </p:cNvPr>
          <p:cNvGrpSpPr/>
          <p:nvPr/>
        </p:nvGrpSpPr>
        <p:grpSpPr>
          <a:xfrm>
            <a:off x="8382000" y="1347392"/>
            <a:ext cx="4374975" cy="3777632"/>
            <a:chOff x="0" y="0"/>
            <a:chExt cx="1152257" cy="994932"/>
          </a:xfrm>
        </p:grpSpPr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6B7CF2B4-7EF0-EB3E-E8AD-8BAE25414454}"/>
                </a:ext>
              </a:extLst>
            </p:cNvPr>
            <p:cNvSpPr/>
            <p:nvPr/>
          </p:nvSpPr>
          <p:spPr>
            <a:xfrm>
              <a:off x="0" y="0"/>
              <a:ext cx="1152257" cy="994932"/>
            </a:xfrm>
            <a:custGeom>
              <a:avLst/>
              <a:gdLst/>
              <a:ahLst/>
              <a:cxnLst/>
              <a:rect l="l" t="t" r="r" b="b"/>
              <a:pathLst>
                <a:path w="1152257" h="994932">
                  <a:moveTo>
                    <a:pt x="90249" y="0"/>
                  </a:moveTo>
                  <a:lnTo>
                    <a:pt x="1062008" y="0"/>
                  </a:lnTo>
                  <a:cubicBezTo>
                    <a:pt x="1085943" y="0"/>
                    <a:pt x="1108898" y="9508"/>
                    <a:pt x="1125823" y="26433"/>
                  </a:cubicBezTo>
                  <a:cubicBezTo>
                    <a:pt x="1142748" y="43358"/>
                    <a:pt x="1152257" y="66314"/>
                    <a:pt x="1152257" y="90249"/>
                  </a:cubicBezTo>
                  <a:lnTo>
                    <a:pt x="1152257" y="904683"/>
                  </a:lnTo>
                  <a:cubicBezTo>
                    <a:pt x="1152257" y="954526"/>
                    <a:pt x="1111851" y="994932"/>
                    <a:pt x="1062008" y="994932"/>
                  </a:cubicBezTo>
                  <a:lnTo>
                    <a:pt x="90249" y="994932"/>
                  </a:lnTo>
                  <a:cubicBezTo>
                    <a:pt x="40406" y="994932"/>
                    <a:pt x="0" y="954526"/>
                    <a:pt x="0" y="904683"/>
                  </a:cubicBezTo>
                  <a:lnTo>
                    <a:pt x="0" y="90249"/>
                  </a:lnTo>
                  <a:cubicBezTo>
                    <a:pt x="0" y="40406"/>
                    <a:pt x="40406" y="0"/>
                    <a:pt x="9024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F18D08A5-9457-DADA-3ECB-BFE2D04F33F1}"/>
                </a:ext>
              </a:extLst>
            </p:cNvPr>
            <p:cNvSpPr txBox="1"/>
            <p:nvPr/>
          </p:nvSpPr>
          <p:spPr>
            <a:xfrm>
              <a:off x="0" y="-28575"/>
              <a:ext cx="1152257" cy="1023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grpSp>
        <p:nvGrpSpPr>
          <p:cNvPr id="32" name="Group 15">
            <a:extLst>
              <a:ext uri="{FF2B5EF4-FFF2-40B4-BE49-F238E27FC236}">
                <a16:creationId xmlns:a16="http://schemas.microsoft.com/office/drawing/2014/main" id="{026D7EC4-CA5A-5E13-0DF9-BECC3F42D025}"/>
              </a:ext>
            </a:extLst>
          </p:cNvPr>
          <p:cNvGrpSpPr/>
          <p:nvPr/>
        </p:nvGrpSpPr>
        <p:grpSpPr>
          <a:xfrm>
            <a:off x="11233052" y="1615176"/>
            <a:ext cx="1159331" cy="1159331"/>
            <a:chOff x="0" y="0"/>
            <a:chExt cx="812800" cy="812800"/>
          </a:xfrm>
        </p:grpSpPr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23FB4E01-94E7-180D-6051-A1A0A686BD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cap="sq">
              <a:noFill/>
              <a:prstDash val="solid"/>
              <a:miter/>
            </a:ln>
          </p:spPr>
        </p:sp>
        <p:sp>
          <p:nvSpPr>
            <p:cNvPr id="34" name="TextBox 17">
              <a:extLst>
                <a:ext uri="{FF2B5EF4-FFF2-40B4-BE49-F238E27FC236}">
                  <a16:creationId xmlns:a16="http://schemas.microsoft.com/office/drawing/2014/main" id="{A1CF91A9-488C-C2A1-FEBD-54C94E8AE64F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r">
                <a:lnSpc>
                  <a:spcPts val="233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Freeform 18">
            <a:extLst>
              <a:ext uri="{FF2B5EF4-FFF2-40B4-BE49-F238E27FC236}">
                <a16:creationId xmlns:a16="http://schemas.microsoft.com/office/drawing/2014/main" id="{2E4CFC70-561F-D235-BB4F-56DE1334DD3A}"/>
              </a:ext>
            </a:extLst>
          </p:cNvPr>
          <p:cNvSpPr/>
          <p:nvPr/>
        </p:nvSpPr>
        <p:spPr>
          <a:xfrm>
            <a:off x="11492311" y="1929021"/>
            <a:ext cx="640813" cy="569741"/>
          </a:xfrm>
          <a:custGeom>
            <a:avLst/>
            <a:gdLst/>
            <a:ahLst/>
            <a:cxnLst/>
            <a:rect l="l" t="t" r="r" b="b"/>
            <a:pathLst>
              <a:path w="640813" h="569741">
                <a:moveTo>
                  <a:pt x="0" y="0"/>
                </a:moveTo>
                <a:lnTo>
                  <a:pt x="640812" y="0"/>
                </a:lnTo>
                <a:lnTo>
                  <a:pt x="640812" y="569741"/>
                </a:lnTo>
                <a:lnTo>
                  <a:pt x="0" y="5697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FDBFD690-C228-A93F-7239-5EA326C99894}"/>
              </a:ext>
            </a:extLst>
          </p:cNvPr>
          <p:cNvSpPr txBox="1"/>
          <p:nvPr/>
        </p:nvSpPr>
        <p:spPr>
          <a:xfrm>
            <a:off x="8746593" y="3261154"/>
            <a:ext cx="3645789" cy="151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Gestione delle relazioni con i clienti</a:t>
            </a:r>
          </a:p>
        </p:txBody>
      </p:sp>
      <p:grpSp>
        <p:nvGrpSpPr>
          <p:cNvPr id="37" name="Group 12">
            <a:extLst>
              <a:ext uri="{FF2B5EF4-FFF2-40B4-BE49-F238E27FC236}">
                <a16:creationId xmlns:a16="http://schemas.microsoft.com/office/drawing/2014/main" id="{5A0ECC4E-8123-6CB7-A15B-E0547373D548}"/>
              </a:ext>
            </a:extLst>
          </p:cNvPr>
          <p:cNvGrpSpPr/>
          <p:nvPr/>
        </p:nvGrpSpPr>
        <p:grpSpPr>
          <a:xfrm>
            <a:off x="3735846" y="5295900"/>
            <a:ext cx="4374975" cy="3777632"/>
            <a:chOff x="0" y="0"/>
            <a:chExt cx="1152257" cy="994932"/>
          </a:xfrm>
        </p:grpSpPr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FC6F9D94-93CF-F0C3-A516-C2AF69D37143}"/>
                </a:ext>
              </a:extLst>
            </p:cNvPr>
            <p:cNvSpPr/>
            <p:nvPr/>
          </p:nvSpPr>
          <p:spPr>
            <a:xfrm>
              <a:off x="0" y="0"/>
              <a:ext cx="1152257" cy="994932"/>
            </a:xfrm>
            <a:custGeom>
              <a:avLst/>
              <a:gdLst/>
              <a:ahLst/>
              <a:cxnLst/>
              <a:rect l="l" t="t" r="r" b="b"/>
              <a:pathLst>
                <a:path w="1152257" h="994932">
                  <a:moveTo>
                    <a:pt x="90249" y="0"/>
                  </a:moveTo>
                  <a:lnTo>
                    <a:pt x="1062008" y="0"/>
                  </a:lnTo>
                  <a:cubicBezTo>
                    <a:pt x="1085943" y="0"/>
                    <a:pt x="1108898" y="9508"/>
                    <a:pt x="1125823" y="26433"/>
                  </a:cubicBezTo>
                  <a:cubicBezTo>
                    <a:pt x="1142748" y="43358"/>
                    <a:pt x="1152257" y="66314"/>
                    <a:pt x="1152257" y="90249"/>
                  </a:cubicBezTo>
                  <a:lnTo>
                    <a:pt x="1152257" y="904683"/>
                  </a:lnTo>
                  <a:cubicBezTo>
                    <a:pt x="1152257" y="954526"/>
                    <a:pt x="1111851" y="994932"/>
                    <a:pt x="1062008" y="994932"/>
                  </a:cubicBezTo>
                  <a:lnTo>
                    <a:pt x="90249" y="994932"/>
                  </a:lnTo>
                  <a:cubicBezTo>
                    <a:pt x="40406" y="994932"/>
                    <a:pt x="0" y="954526"/>
                    <a:pt x="0" y="904683"/>
                  </a:cubicBezTo>
                  <a:lnTo>
                    <a:pt x="0" y="90249"/>
                  </a:lnTo>
                  <a:cubicBezTo>
                    <a:pt x="0" y="40406"/>
                    <a:pt x="40406" y="0"/>
                    <a:pt x="9024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9" name="TextBox 14">
              <a:extLst>
                <a:ext uri="{FF2B5EF4-FFF2-40B4-BE49-F238E27FC236}">
                  <a16:creationId xmlns:a16="http://schemas.microsoft.com/office/drawing/2014/main" id="{52277A6A-7B08-6FEB-0999-68408BC70C2D}"/>
                </a:ext>
              </a:extLst>
            </p:cNvPr>
            <p:cNvSpPr txBox="1"/>
            <p:nvPr/>
          </p:nvSpPr>
          <p:spPr>
            <a:xfrm>
              <a:off x="0" y="-28575"/>
              <a:ext cx="1152257" cy="1023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grpSp>
        <p:nvGrpSpPr>
          <p:cNvPr id="40" name="Group 15">
            <a:extLst>
              <a:ext uri="{FF2B5EF4-FFF2-40B4-BE49-F238E27FC236}">
                <a16:creationId xmlns:a16="http://schemas.microsoft.com/office/drawing/2014/main" id="{73EA4461-A45F-5F5D-D621-D35BED05383F}"/>
              </a:ext>
            </a:extLst>
          </p:cNvPr>
          <p:cNvGrpSpPr/>
          <p:nvPr/>
        </p:nvGrpSpPr>
        <p:grpSpPr>
          <a:xfrm>
            <a:off x="6586898" y="5563684"/>
            <a:ext cx="1159331" cy="1159331"/>
            <a:chOff x="0" y="0"/>
            <a:chExt cx="812800" cy="812800"/>
          </a:xfrm>
        </p:grpSpPr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9C452368-C2F8-B905-57C3-A24FA7920A7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cap="sq">
              <a:noFill/>
              <a:prstDash val="solid"/>
              <a:miter/>
            </a:ln>
          </p:spPr>
        </p:sp>
        <p:sp>
          <p:nvSpPr>
            <p:cNvPr id="42" name="TextBox 17">
              <a:extLst>
                <a:ext uri="{FF2B5EF4-FFF2-40B4-BE49-F238E27FC236}">
                  <a16:creationId xmlns:a16="http://schemas.microsoft.com/office/drawing/2014/main" id="{06FD9A74-FB22-047B-B235-8CC7469FAFB4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r">
                <a:lnSpc>
                  <a:spcPts val="233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Freeform 18">
            <a:extLst>
              <a:ext uri="{FF2B5EF4-FFF2-40B4-BE49-F238E27FC236}">
                <a16:creationId xmlns:a16="http://schemas.microsoft.com/office/drawing/2014/main" id="{1316DDE6-D2EC-8242-D805-90CE46D9E589}"/>
              </a:ext>
            </a:extLst>
          </p:cNvPr>
          <p:cNvSpPr/>
          <p:nvPr/>
        </p:nvSpPr>
        <p:spPr>
          <a:xfrm>
            <a:off x="6846157" y="5877529"/>
            <a:ext cx="640813" cy="569741"/>
          </a:xfrm>
          <a:custGeom>
            <a:avLst/>
            <a:gdLst/>
            <a:ahLst/>
            <a:cxnLst/>
            <a:rect l="l" t="t" r="r" b="b"/>
            <a:pathLst>
              <a:path w="640813" h="569741">
                <a:moveTo>
                  <a:pt x="0" y="0"/>
                </a:moveTo>
                <a:lnTo>
                  <a:pt x="640812" y="0"/>
                </a:lnTo>
                <a:lnTo>
                  <a:pt x="640812" y="569741"/>
                </a:lnTo>
                <a:lnTo>
                  <a:pt x="0" y="5697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4" name="TextBox 19">
            <a:extLst>
              <a:ext uri="{FF2B5EF4-FFF2-40B4-BE49-F238E27FC236}">
                <a16:creationId xmlns:a16="http://schemas.microsoft.com/office/drawing/2014/main" id="{4D532816-8ED8-AD3D-BF2A-DC0BCEADCEEB}"/>
              </a:ext>
            </a:extLst>
          </p:cNvPr>
          <p:cNvSpPr txBox="1"/>
          <p:nvPr/>
        </p:nvSpPr>
        <p:spPr>
          <a:xfrm>
            <a:off x="4100439" y="7209662"/>
            <a:ext cx="3645789" cy="151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Gestione delle relazioni con i clienti</a:t>
            </a:r>
          </a:p>
        </p:txBody>
      </p:sp>
      <p:grpSp>
        <p:nvGrpSpPr>
          <p:cNvPr id="45" name="Group 12">
            <a:extLst>
              <a:ext uri="{FF2B5EF4-FFF2-40B4-BE49-F238E27FC236}">
                <a16:creationId xmlns:a16="http://schemas.microsoft.com/office/drawing/2014/main" id="{09A2DDFC-5253-8737-1862-5C991EACFB35}"/>
              </a:ext>
            </a:extLst>
          </p:cNvPr>
          <p:cNvGrpSpPr/>
          <p:nvPr/>
        </p:nvGrpSpPr>
        <p:grpSpPr>
          <a:xfrm>
            <a:off x="3735846" y="1355524"/>
            <a:ext cx="4374975" cy="3777632"/>
            <a:chOff x="0" y="0"/>
            <a:chExt cx="1152257" cy="994932"/>
          </a:xfrm>
        </p:grpSpPr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9C1A3D50-B72D-A233-07E6-C1ACE6A2DC4B}"/>
                </a:ext>
              </a:extLst>
            </p:cNvPr>
            <p:cNvSpPr/>
            <p:nvPr/>
          </p:nvSpPr>
          <p:spPr>
            <a:xfrm>
              <a:off x="0" y="0"/>
              <a:ext cx="1152257" cy="994932"/>
            </a:xfrm>
            <a:custGeom>
              <a:avLst/>
              <a:gdLst/>
              <a:ahLst/>
              <a:cxnLst/>
              <a:rect l="l" t="t" r="r" b="b"/>
              <a:pathLst>
                <a:path w="1152257" h="994932">
                  <a:moveTo>
                    <a:pt x="90249" y="0"/>
                  </a:moveTo>
                  <a:lnTo>
                    <a:pt x="1062008" y="0"/>
                  </a:lnTo>
                  <a:cubicBezTo>
                    <a:pt x="1085943" y="0"/>
                    <a:pt x="1108898" y="9508"/>
                    <a:pt x="1125823" y="26433"/>
                  </a:cubicBezTo>
                  <a:cubicBezTo>
                    <a:pt x="1142748" y="43358"/>
                    <a:pt x="1152257" y="66314"/>
                    <a:pt x="1152257" y="90249"/>
                  </a:cubicBezTo>
                  <a:lnTo>
                    <a:pt x="1152257" y="904683"/>
                  </a:lnTo>
                  <a:cubicBezTo>
                    <a:pt x="1152257" y="954526"/>
                    <a:pt x="1111851" y="994932"/>
                    <a:pt x="1062008" y="994932"/>
                  </a:cubicBezTo>
                  <a:lnTo>
                    <a:pt x="90249" y="994932"/>
                  </a:lnTo>
                  <a:cubicBezTo>
                    <a:pt x="40406" y="994932"/>
                    <a:pt x="0" y="954526"/>
                    <a:pt x="0" y="904683"/>
                  </a:cubicBezTo>
                  <a:lnTo>
                    <a:pt x="0" y="90249"/>
                  </a:lnTo>
                  <a:cubicBezTo>
                    <a:pt x="0" y="40406"/>
                    <a:pt x="40406" y="0"/>
                    <a:pt x="9024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7" name="TextBox 14">
              <a:extLst>
                <a:ext uri="{FF2B5EF4-FFF2-40B4-BE49-F238E27FC236}">
                  <a16:creationId xmlns:a16="http://schemas.microsoft.com/office/drawing/2014/main" id="{88C86F51-9A9A-652D-8288-ABB533DACC0C}"/>
                </a:ext>
              </a:extLst>
            </p:cNvPr>
            <p:cNvSpPr txBox="1"/>
            <p:nvPr/>
          </p:nvSpPr>
          <p:spPr>
            <a:xfrm>
              <a:off x="0" y="-28575"/>
              <a:ext cx="1152257" cy="1023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7"/>
                </a:lnSpc>
              </a:pPr>
              <a:endParaRPr/>
            </a:p>
          </p:txBody>
        </p:sp>
      </p:grpSp>
      <p:grpSp>
        <p:nvGrpSpPr>
          <p:cNvPr id="48" name="Group 15">
            <a:extLst>
              <a:ext uri="{FF2B5EF4-FFF2-40B4-BE49-F238E27FC236}">
                <a16:creationId xmlns:a16="http://schemas.microsoft.com/office/drawing/2014/main" id="{ACD18D20-4672-A8BB-81A5-137D495072F6}"/>
              </a:ext>
            </a:extLst>
          </p:cNvPr>
          <p:cNvGrpSpPr/>
          <p:nvPr/>
        </p:nvGrpSpPr>
        <p:grpSpPr>
          <a:xfrm>
            <a:off x="6586898" y="1623308"/>
            <a:ext cx="1159331" cy="1159331"/>
            <a:chOff x="0" y="0"/>
            <a:chExt cx="812800" cy="812800"/>
          </a:xfrm>
        </p:grpSpPr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94A8A70B-C86C-BAE7-D418-A4B90F1A7D1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cap="sq">
              <a:noFill/>
              <a:prstDash val="solid"/>
              <a:miter/>
            </a:ln>
          </p:spPr>
        </p:sp>
        <p:sp>
          <p:nvSpPr>
            <p:cNvPr id="50" name="TextBox 17">
              <a:extLst>
                <a:ext uri="{FF2B5EF4-FFF2-40B4-BE49-F238E27FC236}">
                  <a16:creationId xmlns:a16="http://schemas.microsoft.com/office/drawing/2014/main" id="{091E04F3-09AF-47AA-F5C3-B6B8ADE45202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r">
                <a:lnSpc>
                  <a:spcPts val="233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1" name="Freeform 18">
            <a:extLst>
              <a:ext uri="{FF2B5EF4-FFF2-40B4-BE49-F238E27FC236}">
                <a16:creationId xmlns:a16="http://schemas.microsoft.com/office/drawing/2014/main" id="{1BF40767-2CDC-4BA6-1864-14B9D2F79EA3}"/>
              </a:ext>
            </a:extLst>
          </p:cNvPr>
          <p:cNvSpPr/>
          <p:nvPr/>
        </p:nvSpPr>
        <p:spPr>
          <a:xfrm>
            <a:off x="6846157" y="1937153"/>
            <a:ext cx="640813" cy="569741"/>
          </a:xfrm>
          <a:custGeom>
            <a:avLst/>
            <a:gdLst/>
            <a:ahLst/>
            <a:cxnLst/>
            <a:rect l="l" t="t" r="r" b="b"/>
            <a:pathLst>
              <a:path w="640813" h="569741">
                <a:moveTo>
                  <a:pt x="0" y="0"/>
                </a:moveTo>
                <a:lnTo>
                  <a:pt x="640812" y="0"/>
                </a:lnTo>
                <a:lnTo>
                  <a:pt x="640812" y="569741"/>
                </a:lnTo>
                <a:lnTo>
                  <a:pt x="0" y="5697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2" name="TextBox 19">
            <a:extLst>
              <a:ext uri="{FF2B5EF4-FFF2-40B4-BE49-F238E27FC236}">
                <a16:creationId xmlns:a16="http://schemas.microsoft.com/office/drawing/2014/main" id="{135B4C0F-0B78-13F3-CD80-B386F32F26B1}"/>
              </a:ext>
            </a:extLst>
          </p:cNvPr>
          <p:cNvSpPr txBox="1"/>
          <p:nvPr/>
        </p:nvSpPr>
        <p:spPr>
          <a:xfrm>
            <a:off x="4100439" y="3269286"/>
            <a:ext cx="3645789" cy="151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Gestione delle relazioni con i clienti</a:t>
            </a: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F32FFE04-7112-DC6A-52D7-F1926CE4A129}"/>
              </a:ext>
            </a:extLst>
          </p:cNvPr>
          <p:cNvGrpSpPr/>
          <p:nvPr/>
        </p:nvGrpSpPr>
        <p:grpSpPr>
          <a:xfrm>
            <a:off x="8610600" y="9334500"/>
            <a:ext cx="9484639" cy="754809"/>
            <a:chOff x="8610600" y="9334500"/>
            <a:chExt cx="9484639" cy="754809"/>
          </a:xfrm>
        </p:grpSpPr>
        <p:pic>
          <p:nvPicPr>
            <p:cNvPr id="54" name="Immagine 53">
              <a:extLst>
                <a:ext uri="{FF2B5EF4-FFF2-40B4-BE49-F238E27FC236}">
                  <a16:creationId xmlns:a16="http://schemas.microsoft.com/office/drawing/2014/main" id="{8BD28654-DE3D-D44E-6940-D932CEB91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6514" y="9334500"/>
              <a:ext cx="808725" cy="754809"/>
            </a:xfrm>
            <a:prstGeom prst="rect">
              <a:avLst/>
            </a:prstGeom>
          </p:spPr>
        </p:pic>
        <p:sp>
          <p:nvSpPr>
            <p:cNvPr id="55" name="TextBox 5">
              <a:extLst>
                <a:ext uri="{FF2B5EF4-FFF2-40B4-BE49-F238E27FC236}">
                  <a16:creationId xmlns:a16="http://schemas.microsoft.com/office/drawing/2014/main" id="{C6A4FB9F-14B1-1940-F118-7A43F972C0B5}"/>
                </a:ext>
              </a:extLst>
            </p:cNvPr>
            <p:cNvSpPr txBox="1"/>
            <p:nvPr/>
          </p:nvSpPr>
          <p:spPr>
            <a:xfrm>
              <a:off x="8610600" y="9527405"/>
              <a:ext cx="8421630" cy="36356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r">
                <a:lnSpc>
                  <a:spcPts val="3080"/>
                </a:lnSpc>
              </a:pPr>
              <a:r>
                <a:rPr lang="it-IT" sz="1600" dirty="0"/>
                <a:t>© CAOS Group 18 2024/2025, </a:t>
              </a:r>
              <a:r>
                <a:rPr lang="it-IT" sz="1600" dirty="0" err="1"/>
                <a:t>licensed</a:t>
              </a:r>
              <a:r>
                <a:rPr lang="it-IT" sz="1600" dirty="0"/>
                <a:t> under CC BY-NC 4.0 (</a:t>
              </a:r>
              <a:r>
                <a:rPr lang="it-IT" sz="1600" dirty="0" err="1"/>
                <a:t>view</a:t>
              </a:r>
              <a:r>
                <a:rPr lang="it-IT" sz="1600" dirty="0"/>
                <a:t> </a:t>
              </a:r>
              <a:r>
                <a:rPr lang="it-IT" sz="1600" dirty="0">
                  <a:hlinkClick r:id="rId9" action="ppaction://hlinksldjump"/>
                </a:rPr>
                <a:t>slide 2</a:t>
              </a:r>
              <a:r>
                <a:rPr lang="it-IT" sz="1600" dirty="0"/>
                <a:t>)</a:t>
              </a:r>
              <a:endParaRPr lang="en-US" sz="1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919</Words>
  <Application>Microsoft Macintosh PowerPoint</Application>
  <PresentationFormat>Personalizzato</PresentationFormat>
  <Paragraphs>134</Paragraphs>
  <Slides>23</Slides>
  <Notes>1</Notes>
  <HiddenSlides>12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1" baseType="lpstr">
      <vt:lpstr>Poppins Bold</vt:lpstr>
      <vt:lpstr>Poppins Medium</vt:lpstr>
      <vt:lpstr>Poppins Semi-Bold</vt:lpstr>
      <vt:lpstr>Poppins</vt:lpstr>
      <vt:lpstr>Arial</vt:lpstr>
      <vt:lpstr>Open Sans Bold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Giallo &amp; Nero Semplice &amp; Pulito Presentazione Per i Business</dc:title>
  <cp:lastModifiedBy>Marco Soldera</cp:lastModifiedBy>
  <cp:revision>4</cp:revision>
  <dcterms:created xsi:type="dcterms:W3CDTF">2006-08-16T00:00:00Z</dcterms:created>
  <dcterms:modified xsi:type="dcterms:W3CDTF">2025-02-12T14:48:36Z</dcterms:modified>
  <dc:identifier>DAGe5gABi78</dc:identifier>
</cp:coreProperties>
</file>